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tiff" ContentType="image/tif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76"/>
  </p:notesMasterIdLst>
  <p:sldIdLst>
    <p:sldId id="256" r:id="rId2"/>
    <p:sldId id="260" r:id="rId3"/>
    <p:sldId id="261" r:id="rId4"/>
    <p:sldId id="262" r:id="rId5"/>
    <p:sldId id="310" r:id="rId6"/>
    <p:sldId id="311" r:id="rId7"/>
    <p:sldId id="312" r:id="rId8"/>
    <p:sldId id="266" r:id="rId9"/>
    <p:sldId id="267" r:id="rId10"/>
    <p:sldId id="313" r:id="rId11"/>
    <p:sldId id="314" r:id="rId12"/>
    <p:sldId id="315" r:id="rId13"/>
    <p:sldId id="316" r:id="rId14"/>
    <p:sldId id="317" r:id="rId15"/>
    <p:sldId id="318" r:id="rId16"/>
    <p:sldId id="319" r:id="rId17"/>
    <p:sldId id="320" r:id="rId18"/>
    <p:sldId id="322" r:id="rId19"/>
    <p:sldId id="324" r:id="rId20"/>
    <p:sldId id="323" r:id="rId21"/>
    <p:sldId id="325" r:id="rId22"/>
    <p:sldId id="326" r:id="rId23"/>
    <p:sldId id="327" r:id="rId24"/>
    <p:sldId id="328" r:id="rId25"/>
    <p:sldId id="329" r:id="rId26"/>
    <p:sldId id="330" r:id="rId27"/>
    <p:sldId id="331" r:id="rId28"/>
    <p:sldId id="332" r:id="rId29"/>
    <p:sldId id="333" r:id="rId30"/>
    <p:sldId id="334" r:id="rId31"/>
    <p:sldId id="335" r:id="rId32"/>
    <p:sldId id="336" r:id="rId33"/>
    <p:sldId id="337" r:id="rId34"/>
    <p:sldId id="338" r:id="rId35"/>
    <p:sldId id="339" r:id="rId36"/>
    <p:sldId id="340" r:id="rId37"/>
    <p:sldId id="342" r:id="rId38"/>
    <p:sldId id="341" r:id="rId39"/>
    <p:sldId id="343" r:id="rId40"/>
    <p:sldId id="306" r:id="rId41"/>
    <p:sldId id="305" r:id="rId42"/>
    <p:sldId id="307" r:id="rId43"/>
    <p:sldId id="344" r:id="rId44"/>
    <p:sldId id="345" r:id="rId45"/>
    <p:sldId id="308" r:id="rId46"/>
    <p:sldId id="346" r:id="rId47"/>
    <p:sldId id="347" r:id="rId48"/>
    <p:sldId id="348" r:id="rId49"/>
    <p:sldId id="349" r:id="rId50"/>
    <p:sldId id="350" r:id="rId51"/>
    <p:sldId id="351" r:id="rId52"/>
    <p:sldId id="352" r:id="rId53"/>
    <p:sldId id="353" r:id="rId54"/>
    <p:sldId id="354" r:id="rId55"/>
    <p:sldId id="355" r:id="rId56"/>
    <p:sldId id="356" r:id="rId57"/>
    <p:sldId id="357" r:id="rId58"/>
    <p:sldId id="358" r:id="rId59"/>
    <p:sldId id="359" r:id="rId60"/>
    <p:sldId id="361" r:id="rId61"/>
    <p:sldId id="360" r:id="rId62"/>
    <p:sldId id="362" r:id="rId63"/>
    <p:sldId id="363" r:id="rId64"/>
    <p:sldId id="364" r:id="rId65"/>
    <p:sldId id="365" r:id="rId66"/>
    <p:sldId id="366" r:id="rId67"/>
    <p:sldId id="367" r:id="rId68"/>
    <p:sldId id="368" r:id="rId69"/>
    <p:sldId id="369" r:id="rId70"/>
    <p:sldId id="370" r:id="rId71"/>
    <p:sldId id="371" r:id="rId72"/>
    <p:sldId id="372" r:id="rId73"/>
    <p:sldId id="373" r:id="rId74"/>
    <p:sldId id="258" r:id="rId7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2" d="100"/>
          <a:sy n="82" d="100"/>
        </p:scale>
        <p:origin x="-1474" y="-91"/>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EE37F4-DF96-4FF0-88A8-8DC56D2A9AAA}" type="datetimeFigureOut">
              <a:rPr lang="zh-CN" altLang="en-US" smtClean="0"/>
              <a:pPr/>
              <a:t>2023/1/22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7D041E-8971-442F-8686-0883F2365007}"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57D041E-8971-442F-8686-0883F2365007}" type="slidenum">
              <a:rPr lang="zh-CN" altLang="en-US" smtClean="0"/>
              <a:pPr/>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57D041E-8971-442F-8686-0883F2365007}" type="slidenum">
              <a:rPr lang="zh-CN" altLang="en-US" smtClean="0"/>
              <a:pPr/>
              <a:t>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2"/>
      </p:bgRef>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73157"/>
            <a:ext cx="7772400" cy="1470025"/>
          </a:xfrm>
        </p:spPr>
        <p:txBody>
          <a:bodyPr anchor="b"/>
          <a:lstStyle>
            <a:lvl1pPr algn="l">
              <a:defRPr sz="4800"/>
            </a:lvl1pPr>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687716" y="2643182"/>
            <a:ext cx="6670366" cy="1752600"/>
          </a:xfrm>
        </p:spPr>
        <p:txBody>
          <a:bodyPr/>
          <a:lstStyle>
            <a:lvl1pPr marL="0" indent="0" algn="l">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fld id="{7418689F-0F81-4EED-98A2-1C6DA034B3A4}" type="datetimeFigureOut">
              <a:rPr lang="zh-CN" altLang="en-US" smtClean="0"/>
              <a:pPr/>
              <a:t>2023/1/22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AE78D4-9ECC-406F-BDAF-0A29B64F6548}"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7418689F-0F81-4EED-98A2-1C6DA034B3A4}" type="datetimeFigureOut">
              <a:rPr lang="zh-CN" altLang="en-US" smtClean="0"/>
              <a:pPr/>
              <a:t>2023/1/22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AE78D4-9ECC-406F-BDAF-0A29B64F6548}"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43768" y="274639"/>
            <a:ext cx="1543032"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9"/>
            <a:ext cx="661513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7418689F-0F81-4EED-98A2-1C6DA034B3A4}" type="datetimeFigureOut">
              <a:rPr lang="zh-CN" altLang="en-US" smtClean="0"/>
              <a:pPr/>
              <a:t>2023/1/22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AE78D4-9ECC-406F-BDAF-0A29B64F6548}"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7418689F-0F81-4EED-98A2-1C6DA034B3A4}" type="datetimeFigureOut">
              <a:rPr lang="zh-CN" altLang="en-US" smtClean="0"/>
              <a:pPr/>
              <a:t>2023/1/22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AE78D4-9ECC-406F-BDAF-0A29B64F6548}"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685800" y="2924181"/>
            <a:ext cx="7772400" cy="1362075"/>
          </a:xfrm>
        </p:spPr>
        <p:txBody>
          <a:bodyPr anchor="t"/>
          <a:lstStyle>
            <a:lvl1pPr algn="l">
              <a:defRPr sz="4400" b="0"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685800" y="1428747"/>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7418689F-0F81-4EED-98A2-1C6DA034B3A4}" type="datetimeFigureOut">
              <a:rPr lang="zh-CN" altLang="en-US" smtClean="0"/>
              <a:pPr/>
              <a:t>2023/1/22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AE78D4-9ECC-406F-BDAF-0A29B64F6548}"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7418689F-0F81-4EED-98A2-1C6DA034B3A4}" type="datetimeFigureOut">
              <a:rPr lang="zh-CN" altLang="en-US" smtClean="0"/>
              <a:pPr/>
              <a:t>2023/1/22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AE78D4-9ECC-406F-BDAF-0A29B64F6548}"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7418689F-0F81-4EED-98A2-1C6DA034B3A4}" type="datetimeFigureOut">
              <a:rPr lang="zh-CN" altLang="en-US" smtClean="0"/>
              <a:pPr/>
              <a:t>2023/1/22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AE78D4-9ECC-406F-BDAF-0A29B64F6548}"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7418689F-0F81-4EED-98A2-1C6DA034B3A4}" type="datetimeFigureOut">
              <a:rPr lang="zh-CN" altLang="en-US" smtClean="0"/>
              <a:pPr/>
              <a:t>2023/1/22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8AE78D4-9ECC-406F-BDAF-0A29B64F6548}"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418689F-0F81-4EED-98A2-1C6DA034B3A4}" type="datetimeFigureOut">
              <a:rPr lang="zh-CN" altLang="en-US" smtClean="0"/>
              <a:pPr/>
              <a:t>2023/1/22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8AE78D4-9ECC-406F-BDAF-0A29B64F6548}"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3" name="内容占位符 2"/>
          <p:cNvSpPr>
            <a:spLocks noGrp="1"/>
          </p:cNvSpPr>
          <p:nvPr>
            <p:ph idx="1"/>
          </p:nvPr>
        </p:nvSpPr>
        <p:spPr>
          <a:xfrm>
            <a:off x="460382" y="1071546"/>
            <a:ext cx="5111750" cy="50497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5679083" y="1071546"/>
            <a:ext cx="3008313" cy="34290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7418689F-0F81-4EED-98A2-1C6DA034B3A4}" type="datetimeFigureOut">
              <a:rPr lang="zh-CN" altLang="en-US" smtClean="0"/>
              <a:pPr/>
              <a:t>2023/1/22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AE78D4-9ECC-406F-BDAF-0A29B64F6548}" type="slidenum">
              <a:rPr lang="zh-CN" altLang="en-US" smtClean="0"/>
              <a:pPr/>
              <a:t>‹#›</a:t>
            </a:fld>
            <a:endParaRPr lang="zh-CN" altLang="en-US"/>
          </a:p>
        </p:txBody>
      </p:sp>
      <p:sp>
        <p:nvSpPr>
          <p:cNvPr id="2" name="标题 1"/>
          <p:cNvSpPr>
            <a:spLocks noGrp="1"/>
          </p:cNvSpPr>
          <p:nvPr>
            <p:ph type="title"/>
          </p:nvPr>
        </p:nvSpPr>
        <p:spPr>
          <a:xfrm>
            <a:off x="457205" y="285728"/>
            <a:ext cx="8230993" cy="696626"/>
          </a:xfrm>
        </p:spPr>
        <p:txBody>
          <a:bodyPr anchor="ctr"/>
          <a:lstStyle>
            <a:lvl1pPr algn="ctr">
              <a:defRPr sz="3600" b="0"/>
            </a:lvl1pPr>
          </a:lstStyle>
          <a:p>
            <a:r>
              <a:rPr kumimoji="0" lang="zh-CN" altLang="en-US" smtClean="0"/>
              <a:t>单击此处编辑母版标题样式</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001024" y="642918"/>
            <a:ext cx="785818" cy="4572032"/>
          </a:xfrm>
        </p:spPr>
        <p:txBody>
          <a:bodyPr vert="eaVert" anchor="ctr"/>
          <a:lstStyle>
            <a:lvl1pPr algn="l">
              <a:defRPr sz="2400" b="0"/>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442922" y="541340"/>
            <a:ext cx="6415094" cy="5459428"/>
          </a:xfrm>
          <a:prstGeom prst="roundRect">
            <a:avLst>
              <a:gd name="adj" fmla="val 4800"/>
            </a:avLst>
          </a:prstGeom>
          <a:solidFill>
            <a:schemeClr val="accent1">
              <a:tint val="20000"/>
            </a:schemeClr>
          </a:solidFill>
          <a:ln w="38100">
            <a:gradFill flip="none" rotWithShape="1">
              <a:gsLst>
                <a:gs pos="0">
                  <a:schemeClr val="accent1">
                    <a:alpha val="50000"/>
                  </a:schemeClr>
                </a:gs>
                <a:gs pos="100000">
                  <a:schemeClr val="accent1">
                    <a:tint val="20000"/>
                  </a:schemeClr>
                </a:gs>
              </a:gsLst>
              <a:lin ang="16200000" scaled="1"/>
              <a:tileRect/>
            </a:gradFill>
          </a:ln>
          <a:effectLst>
            <a:outerShdw blurRad="76200" dist="38100" dir="5400000" sx="100500" sy="100500" algn="tl" rotWithShape="0">
              <a:srgbClr val="000000">
                <a:alpha val="50000"/>
              </a:srgb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smtClean="0"/>
              <a:t>单击图标添加图片</a:t>
            </a:r>
            <a:endParaRPr kumimoji="0" lang="en-US"/>
          </a:p>
        </p:txBody>
      </p:sp>
      <p:sp>
        <p:nvSpPr>
          <p:cNvPr id="4" name="文本占位符 3"/>
          <p:cNvSpPr>
            <a:spLocks noGrp="1"/>
          </p:cNvSpPr>
          <p:nvPr>
            <p:ph type="body" sz="half" idx="2"/>
          </p:nvPr>
        </p:nvSpPr>
        <p:spPr>
          <a:xfrm>
            <a:off x="7072330" y="1000108"/>
            <a:ext cx="914368" cy="4214842"/>
          </a:xfrm>
        </p:spPr>
        <p:txBody>
          <a:bodyPr vert="eaVert" anchor="ctr"/>
          <a:lstStyle>
            <a:lvl1pPr marL="0" indent="0" algn="ctr">
              <a:buNone/>
              <a:defRPr sz="1400"/>
            </a:lvl1pPr>
            <a:lvl2pPr marL="457200" indent="0" algn="ctr">
              <a:buNone/>
              <a:defRPr sz="1200"/>
            </a:lvl2pPr>
            <a:lvl3pPr marL="914400" indent="0" algn="ctr">
              <a:buNone/>
              <a:defRPr sz="1000"/>
            </a:lvl3pPr>
            <a:lvl4pPr marL="1371600" indent="0" algn="ctr">
              <a:buNone/>
              <a:defRPr sz="900"/>
            </a:lvl4pPr>
            <a:lvl5pPr marL="1828800" indent="0" algn="ct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7418689F-0F81-4EED-98A2-1C6DA034B3A4}" type="datetimeFigureOut">
              <a:rPr lang="zh-CN" altLang="en-US" smtClean="0"/>
              <a:pPr/>
              <a:t>2023/1/22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AE78D4-9ECC-406F-BDAF-0A29B64F6548}"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8" name="图片 7"/>
          <p:cNvPicPr>
            <a:picLocks noChangeAspect="1"/>
          </p:cNvPicPr>
          <p:nvPr/>
        </p:nvPicPr>
        <p:blipFill>
          <a:blip r:embed="rId13">
            <a:duotone>
              <a:schemeClr val="accent1"/>
              <a:srgbClr val="FFFFFF"/>
            </a:duotone>
            <a:lum bright="12000" contrast="40000"/>
          </a:blip>
          <a:stretch>
            <a:fillRect/>
          </a:stretch>
        </p:blipFill>
        <p:spPr>
          <a:xfrm>
            <a:off x="6667809" y="4915143"/>
            <a:ext cx="2476191" cy="1942857"/>
          </a:xfrm>
          <a:prstGeom prst="rect">
            <a:avLst/>
          </a:prstGeom>
          <a:noFill/>
          <a:ln>
            <a:noFill/>
          </a:ln>
        </p:spPr>
      </p:pic>
      <p:sp>
        <p:nvSpPr>
          <p:cNvPr id="10" name="矩形 9"/>
          <p:cNvSpPr/>
          <p:nvPr/>
        </p:nvSpPr>
        <p:spPr>
          <a:xfrm>
            <a:off x="0" y="0"/>
            <a:ext cx="9144000" cy="71438"/>
          </a:xfrm>
          <a:prstGeom prst="rect">
            <a:avLst/>
          </a:prstGeom>
          <a:gradFill flip="none" rotWithShape="1">
            <a:gsLst>
              <a:gs pos="0">
                <a:schemeClr val="accent1">
                  <a:tint val="100000"/>
                  <a:shade val="50000"/>
                  <a:hueMod val="100000"/>
                  <a:satMod val="250000"/>
                  <a:alpha val="0"/>
                </a:schemeClr>
              </a:gs>
              <a:gs pos="75000">
                <a:schemeClr val="accent1">
                  <a:tint val="80000"/>
                  <a:shade val="100000"/>
                  <a:hueMod val="100000"/>
                  <a:satMod val="375000"/>
                  <a:alpha val="20000"/>
                </a:schemeClr>
              </a:gs>
              <a:gs pos="100000">
                <a:schemeClr val="accent1">
                  <a:tint val="50000"/>
                  <a:shade val="100000"/>
                  <a:hueMod val="100000"/>
                  <a:satMod val="500000"/>
                </a:schemeClr>
              </a:gs>
            </a:gsLst>
            <a:lin ang="18900000" scaled="1"/>
            <a:tileRect/>
          </a:gradFill>
          <a:ln w="12700" cap="rnd" cmpd="sng" algn="ctr">
            <a:noFill/>
            <a:prstDash val="solid"/>
          </a:ln>
        </p:spPr>
        <p:style>
          <a:lnRef idx="1">
            <a:schemeClr val="accent1"/>
          </a:lnRef>
          <a:fillRef idx="2">
            <a:schemeClr val="accent1"/>
          </a:fillRef>
          <a:effectRef idx="1">
            <a:schemeClr val="accent1"/>
          </a:effectRef>
          <a:fontRef idx="minor">
            <a:schemeClr val="dk1"/>
          </a:fontRef>
        </p:style>
        <p:txBody>
          <a:bodyPr rtlCol="0" anchor="ctr"/>
          <a:lstStyle/>
          <a:p>
            <a:pPr algn="ctr" eaLnBrk="1" latinLnBrk="0" hangingPunct="1"/>
            <a:endParaRPr kumimoji="0" lang="zh-CN" altLang="en-US"/>
          </a:p>
        </p:txBody>
      </p:sp>
      <p:sp>
        <p:nvSpPr>
          <p:cNvPr id="11" name="矩形 10"/>
          <p:cNvSpPr/>
          <p:nvPr/>
        </p:nvSpPr>
        <p:spPr>
          <a:xfrm>
            <a:off x="0" y="40951"/>
            <a:ext cx="4572000" cy="71438"/>
          </a:xfrm>
          <a:prstGeom prst="rect">
            <a:avLst/>
          </a:prstGeom>
          <a:gradFill flip="none" rotWithShape="1">
            <a:gsLst>
              <a:gs pos="0">
                <a:schemeClr val="accent1">
                  <a:tint val="100000"/>
                  <a:shade val="50000"/>
                  <a:hueMod val="100000"/>
                  <a:satMod val="250000"/>
                  <a:alpha val="0"/>
                </a:schemeClr>
              </a:gs>
              <a:gs pos="75000">
                <a:schemeClr val="accent1">
                  <a:tint val="80000"/>
                  <a:shade val="100000"/>
                  <a:hueMod val="100000"/>
                  <a:satMod val="375000"/>
                  <a:alpha val="5000"/>
                </a:schemeClr>
              </a:gs>
              <a:gs pos="100000">
                <a:schemeClr val="accent1">
                  <a:tint val="50000"/>
                  <a:shade val="100000"/>
                  <a:hueMod val="100000"/>
                  <a:satMod val="500000"/>
                  <a:alpha val="60000"/>
                </a:schemeClr>
              </a:gs>
            </a:gsLst>
            <a:lin ang="8100000" scaled="1"/>
            <a:tileRect/>
          </a:gradFill>
          <a:ln w="12700" cap="rnd" cmpd="sng" algn="ctr">
            <a:noFill/>
            <a:prstDash val="solid"/>
          </a:ln>
          <a:effectLst>
            <a:glow>
              <a:schemeClr val="accent1">
                <a:tint val="100000"/>
                <a:shade val="100000"/>
                <a:hueMod val="100000"/>
                <a:satMod val="100000"/>
              </a:schemeClr>
            </a:glo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eaLnBrk="1" latinLnBrk="0" hangingPunct="1"/>
            <a:endParaRPr kumimoji="0" lang="zh-CN" altLang="en-US"/>
          </a:p>
        </p:txBody>
      </p:sp>
      <p:pic>
        <p:nvPicPr>
          <p:cNvPr id="9" name="图片 8"/>
          <p:cNvPicPr>
            <a:picLocks noChangeAspect="1"/>
          </p:cNvPicPr>
          <p:nvPr/>
        </p:nvPicPr>
        <p:blipFill>
          <a:blip r:embed="rId14">
            <a:duotone>
              <a:schemeClr val="accent1"/>
              <a:srgbClr val="FFFFFF"/>
            </a:duotone>
            <a:lum bright="35000" contrast="40000"/>
          </a:blip>
          <a:stretch>
            <a:fillRect/>
          </a:stretch>
        </p:blipFill>
        <p:spPr>
          <a:xfrm>
            <a:off x="0" y="6420445"/>
            <a:ext cx="9144000" cy="437555"/>
          </a:xfrm>
          <a:prstGeom prst="rect">
            <a:avLst/>
          </a:prstGeom>
          <a:noFill/>
          <a:ln>
            <a:noFill/>
          </a:ln>
          <a:effectLst/>
        </p:spPr>
      </p:pic>
      <p:sp>
        <p:nvSpPr>
          <p:cNvPr id="2" name="标题占位符 1"/>
          <p:cNvSpPr>
            <a:spLocks noGrp="1"/>
          </p:cNvSpPr>
          <p:nvPr>
            <p:ph type="title"/>
          </p:nvPr>
        </p:nvSpPr>
        <p:spPr>
          <a:xfrm>
            <a:off x="457200" y="274638"/>
            <a:ext cx="8229600" cy="1143000"/>
          </a:xfrm>
          <a:prstGeom prst="rect">
            <a:avLst/>
          </a:prstGeom>
        </p:spPr>
        <p:txBody>
          <a:bodyPr vert="horz" rtlCol="0" anchor="ctr">
            <a:normAutofit/>
          </a:body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600200"/>
            <a:ext cx="8229600" cy="4525963"/>
          </a:xfrm>
          <a:prstGeom prst="rect">
            <a:avLst/>
          </a:prstGeom>
        </p:spPr>
        <p:txBody>
          <a:bodyPr vert="horz" rtlCol="0">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457200" y="6356350"/>
            <a:ext cx="2133600" cy="365125"/>
          </a:xfrm>
          <a:prstGeom prst="rect">
            <a:avLst/>
          </a:prstGeom>
        </p:spPr>
        <p:txBody>
          <a:bodyPr vert="horz" rtlCol="0" anchor="ctr"/>
          <a:lstStyle>
            <a:lvl1pPr algn="l" eaLnBrk="1" latinLnBrk="0" hangingPunct="1">
              <a:defRPr kumimoji="0" sz="1200">
                <a:solidFill>
                  <a:schemeClr val="tx1">
                    <a:tint val="75000"/>
                  </a:schemeClr>
                </a:solidFill>
              </a:defRPr>
            </a:lvl1pPr>
          </a:lstStyle>
          <a:p>
            <a:fld id="{7418689F-0F81-4EED-98A2-1C6DA034B3A4}" type="datetimeFigureOut">
              <a:rPr lang="zh-CN" altLang="en-US" smtClean="0"/>
              <a:pPr/>
              <a:t>2023/1/22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rtlCol="0" anchor="ctr"/>
          <a:lstStyle>
            <a:lvl1pPr algn="r" eaLnBrk="1" latinLnBrk="0" hangingPunct="1">
              <a:defRPr kumimoji="0" sz="1200">
                <a:solidFill>
                  <a:schemeClr val="tx1">
                    <a:tint val="75000"/>
                  </a:schemeClr>
                </a:solidFill>
              </a:defRPr>
            </a:lvl1pPr>
          </a:lstStyle>
          <a:p>
            <a:fld id="{98AE78D4-9ECC-406F-BDAF-0A29B64F6548}"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accent1"/>
        </a:buClr>
        <a:buSzPct val="50000"/>
        <a:buFont typeface="Wingdings 2"/>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accent2"/>
        </a:buClr>
        <a:buSzPct val="50000"/>
        <a:buFont typeface="Wingdings 2"/>
        <a:buChar char="³"/>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accent3"/>
        </a:buClr>
        <a:buSzPct val="6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accent5"/>
        </a:buClr>
        <a:buSzPct val="45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accent6"/>
        </a:buClr>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mtClean="0"/>
              <a:t>专业外语</a:t>
            </a:r>
            <a:endParaRPr lang="zh-CN" altLang="en-US"/>
          </a:p>
        </p:txBody>
      </p:sp>
      <p:sp>
        <p:nvSpPr>
          <p:cNvPr id="3" name="副标题 2"/>
          <p:cNvSpPr>
            <a:spLocks noGrp="1"/>
          </p:cNvSpPr>
          <p:nvPr>
            <p:ph type="subTitle" idx="1"/>
          </p:nvPr>
        </p:nvSpPr>
        <p:spPr/>
        <p:txBody>
          <a:bodyPr/>
          <a:lstStyle/>
          <a:p>
            <a:r>
              <a:rPr lang="zh-CN" altLang="en-US" smtClean="0"/>
              <a:t>软件工程  物联网</a:t>
            </a:r>
            <a:endParaRPr lang="en-US" altLang="zh-CN" smtClean="0"/>
          </a:p>
          <a:p>
            <a:r>
              <a:rPr lang="en-US" altLang="zh-CN" smtClean="0"/>
              <a:t>2023-3-1</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857232"/>
            <a:ext cx="8229600" cy="5268931"/>
          </a:xfrm>
        </p:spPr>
        <p:txBody>
          <a:bodyPr>
            <a:normAutofit fontScale="92500" lnSpcReduction="20000"/>
          </a:bodyPr>
          <a:lstStyle/>
          <a:p>
            <a:pPr algn="just">
              <a:defRPr/>
            </a:pPr>
            <a:r>
              <a:rPr lang="en-US" altLang="zh-CN" noProof="1" smtClean="0"/>
              <a:t>Simple LANs generally consist of one or more switches</a:t>
            </a:r>
            <a:r>
              <a:rPr lang="en-US" altLang="zh-CN" noProof="1" smtClean="0"/>
              <a:t>. </a:t>
            </a:r>
            <a:endParaRPr lang="en-US" altLang="zh-CN" noProof="1" smtClean="0"/>
          </a:p>
          <a:p>
            <a:pPr algn="just">
              <a:defRPr/>
            </a:pPr>
            <a:r>
              <a:rPr lang="en-US" altLang="zh-CN" noProof="1" smtClean="0"/>
              <a:t>A </a:t>
            </a:r>
            <a:r>
              <a:rPr lang="en-US" altLang="zh-CN" noProof="1" smtClean="0"/>
              <a:t>switch can be connected to a router, cable modem, or ADSL modem for Internet access</a:t>
            </a:r>
            <a:r>
              <a:rPr lang="en-US" altLang="zh-CN" noProof="1" smtClean="0"/>
              <a:t>. </a:t>
            </a:r>
            <a:endParaRPr lang="en-US" altLang="zh-CN" noProof="1" smtClean="0"/>
          </a:p>
          <a:p>
            <a:pPr algn="just">
              <a:defRPr/>
            </a:pPr>
            <a:r>
              <a:rPr lang="en-US" altLang="zh-CN" noProof="1" smtClean="0"/>
              <a:t>Complex </a:t>
            </a:r>
            <a:r>
              <a:rPr lang="en-US" altLang="zh-CN" noProof="1" smtClean="0"/>
              <a:t>LANs are characterized by their use of redundant links with switches using the spanning tree protocol to prevent loops, their ability to manage differing traffic types via quality of service (QoS), and to segregate traffic </a:t>
            </a:r>
            <a:r>
              <a:rPr lang="en-US" altLang="zh-CN" noProof="1" smtClean="0"/>
              <a:t>with </a:t>
            </a:r>
            <a:r>
              <a:rPr lang="en-US" altLang="zh-CN" noProof="1" smtClean="0"/>
              <a:t>VLANs. </a:t>
            </a:r>
          </a:p>
          <a:p>
            <a:pPr algn="just">
              <a:defRPr/>
            </a:pPr>
            <a:r>
              <a:rPr lang="en-US" altLang="zh-CN" noProof="1" smtClean="0"/>
              <a:t>A </a:t>
            </a:r>
            <a:r>
              <a:rPr lang="en-US" altLang="zh-CN" noProof="1" smtClean="0"/>
              <a:t>LAN can include a wide variety of network devices such as switches, firewalls, routers, load balancers, and sensors</a:t>
            </a:r>
            <a:r>
              <a:rPr lang="en-US" altLang="zh-CN" noProof="1" smtClean="0"/>
              <a:t>. </a:t>
            </a:r>
            <a:endParaRPr lang="en-US" altLang="zh-CN" noProof="1" smtClean="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857232"/>
            <a:ext cx="8229600" cy="5268931"/>
          </a:xfrm>
        </p:spPr>
        <p:txBody>
          <a:bodyPr>
            <a:normAutofit/>
          </a:bodyPr>
          <a:lstStyle/>
          <a:p>
            <a:pPr algn="just">
              <a:defRPr/>
            </a:pPr>
            <a:r>
              <a:rPr lang="en-US" altLang="zh-CN" noProof="1" smtClean="0"/>
              <a:t>　　LANs can maintain connections with other LANs via leased lines, leased services, or the Internet using virtual private network (VPN) technologies.</a:t>
            </a:r>
          </a:p>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b="1" noProof="1" smtClean="0"/>
              <a:t>1. </a:t>
            </a:r>
            <a:r>
              <a:rPr lang="en-US" altLang="zh-CN" b="1" noProof="1" smtClean="0"/>
              <a:t>Network </a:t>
            </a:r>
            <a:r>
              <a:rPr lang="en-US" altLang="zh-CN" b="1" noProof="1" smtClean="0"/>
              <a:t>switch</a:t>
            </a:r>
            <a:endParaRPr lang="zh-CN" altLang="en-US"/>
          </a:p>
        </p:txBody>
      </p:sp>
      <p:sp>
        <p:nvSpPr>
          <p:cNvPr id="3" name="内容占位符 2"/>
          <p:cNvSpPr>
            <a:spLocks noGrp="1"/>
          </p:cNvSpPr>
          <p:nvPr>
            <p:ph idx="1"/>
          </p:nvPr>
        </p:nvSpPr>
        <p:spPr/>
        <p:txBody>
          <a:bodyPr>
            <a:normAutofit fontScale="92500" lnSpcReduction="20000"/>
          </a:bodyPr>
          <a:lstStyle/>
          <a:p>
            <a:pPr algn="just">
              <a:defRPr/>
            </a:pPr>
            <a:r>
              <a:rPr lang="en-US" altLang="zh-CN" noProof="1" smtClean="0"/>
              <a:t>　　A network switch (also called switching hub, bridging hub, officially MAC bridge) is a computer networking device that connects devices together on a </a:t>
            </a:r>
            <a:r>
              <a:rPr lang="en-US" altLang="zh-CN" noProof="1" smtClean="0"/>
              <a:t>computer </a:t>
            </a:r>
            <a:r>
              <a:rPr lang="en-US" altLang="zh-CN" noProof="1" smtClean="0"/>
              <a:t>network (</a:t>
            </a:r>
            <a:r>
              <a:rPr lang="en-US" altLang="zh-CN" noProof="1" smtClean="0"/>
              <a:t>Figure 3-1), by using packet switching to receive, process and forward data to the </a:t>
            </a:r>
            <a:r>
              <a:rPr lang="en-US" altLang="zh-CN" noProof="1" smtClean="0"/>
              <a:t>destination </a:t>
            </a:r>
            <a:r>
              <a:rPr lang="en-US" altLang="zh-CN" noProof="1" smtClean="0"/>
              <a:t>device. </a:t>
            </a:r>
          </a:p>
          <a:p>
            <a:pPr algn="just">
              <a:defRPr/>
            </a:pPr>
            <a:r>
              <a:rPr lang="en-US" altLang="zh-CN" noProof="1" smtClean="0"/>
              <a:t>Unlike </a:t>
            </a:r>
            <a:r>
              <a:rPr lang="en-US" altLang="zh-CN" noProof="1" smtClean="0"/>
              <a:t>less advanced network hubs, a network switch forwards data only to one or multiple devices that need to receive it, rather than broadcasting the same data to each of its ports.</a:t>
            </a:r>
          </a:p>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图片_20181109093848"/>
          <p:cNvPicPr>
            <a:picLocks noChangeAspect="1" noChangeArrowheads="1"/>
          </p:cNvPicPr>
          <p:nvPr/>
        </p:nvPicPr>
        <p:blipFill>
          <a:blip r:embed="rId2"/>
          <a:srcRect l="6335" t="37180" r="10649" b="37115"/>
          <a:stretch>
            <a:fillRect/>
          </a:stretch>
        </p:blipFill>
        <p:spPr bwMode="auto">
          <a:xfrm>
            <a:off x="1285852" y="428604"/>
            <a:ext cx="6553200" cy="1520825"/>
          </a:xfrm>
          <a:prstGeom prst="rect">
            <a:avLst/>
          </a:prstGeom>
          <a:noFill/>
          <a:ln w="9525">
            <a:noFill/>
            <a:miter lim="800000"/>
            <a:headEnd/>
            <a:tailEnd/>
          </a:ln>
        </p:spPr>
      </p:pic>
      <p:sp>
        <p:nvSpPr>
          <p:cNvPr id="3" name="文本框 7169"/>
          <p:cNvSpPr txBox="1">
            <a:spLocks noChangeArrowheads="1"/>
          </p:cNvSpPr>
          <p:nvPr/>
        </p:nvSpPr>
        <p:spPr bwMode="auto">
          <a:xfrm>
            <a:off x="428596" y="2214554"/>
            <a:ext cx="8304213" cy="554038"/>
          </a:xfrm>
          <a:prstGeom prst="rect">
            <a:avLst/>
          </a:prstGeom>
          <a:noFill/>
          <a:ln w="9525">
            <a:noFill/>
            <a:miter lim="800000"/>
            <a:headEnd/>
            <a:tailEnd/>
          </a:ln>
        </p:spPr>
        <p:txBody>
          <a:bodyPr>
            <a:spAutoFit/>
          </a:bodyPr>
          <a:lstStyle/>
          <a:p>
            <a:pPr algn="just">
              <a:lnSpc>
                <a:spcPct val="125000"/>
              </a:lnSpc>
            </a:pPr>
            <a:r>
              <a:rPr lang="en-US" altLang="zh-CN"/>
              <a:t>Figure 3-1  Avaya ERS 2550T-PWR, a 50-port Ethernet switch.</a:t>
            </a:r>
          </a:p>
        </p:txBody>
      </p:sp>
      <p:pic>
        <p:nvPicPr>
          <p:cNvPr id="1026" name="Picture 2" descr="https://img2.baidu.com/it/u=748326846,3158471217&amp;fm=253&amp;fmt=auto&amp;app=138&amp;f=JPEG?w=500&amp;h=437"/>
          <p:cNvPicPr>
            <a:picLocks noChangeAspect="1" noChangeArrowheads="1"/>
          </p:cNvPicPr>
          <p:nvPr/>
        </p:nvPicPr>
        <p:blipFill>
          <a:blip r:embed="rId3"/>
          <a:srcRect t="22917" b="20833"/>
          <a:stretch>
            <a:fillRect/>
          </a:stretch>
        </p:blipFill>
        <p:spPr bwMode="auto">
          <a:xfrm>
            <a:off x="2143108" y="3500438"/>
            <a:ext cx="3924300" cy="1928826"/>
          </a:xfrm>
          <a:prstGeom prst="rect">
            <a:avLst/>
          </a:prstGeom>
          <a:noFill/>
        </p:spPr>
      </p:pic>
      <p:sp>
        <p:nvSpPr>
          <p:cNvPr id="5" name="TextBox 4"/>
          <p:cNvSpPr txBox="1"/>
          <p:nvPr/>
        </p:nvSpPr>
        <p:spPr>
          <a:xfrm>
            <a:off x="5286380" y="5500702"/>
            <a:ext cx="1938031" cy="369332"/>
          </a:xfrm>
          <a:prstGeom prst="rect">
            <a:avLst/>
          </a:prstGeom>
          <a:noFill/>
        </p:spPr>
        <p:txBody>
          <a:bodyPr wrap="none" rtlCol="0">
            <a:spAutoFit/>
          </a:bodyPr>
          <a:lstStyle/>
          <a:p>
            <a:r>
              <a:rPr lang="en-US" altLang="zh-CN" smtClean="0"/>
              <a:t>From the Internet</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with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blinds(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b="1" noProof="1" smtClean="0"/>
              <a:t>2. 10 </a:t>
            </a:r>
            <a:r>
              <a:rPr lang="en-US" altLang="zh-CN" b="1" noProof="1" smtClean="0"/>
              <a:t>Gigabit </a:t>
            </a:r>
            <a:r>
              <a:rPr lang="en-US" altLang="zh-CN" b="1" noProof="1" smtClean="0"/>
              <a:t>Ethernet</a:t>
            </a:r>
            <a:endParaRPr lang="zh-CN" altLang="en-US"/>
          </a:p>
        </p:txBody>
      </p:sp>
      <p:sp>
        <p:nvSpPr>
          <p:cNvPr id="3" name="内容占位符 2"/>
          <p:cNvSpPr>
            <a:spLocks noGrp="1"/>
          </p:cNvSpPr>
          <p:nvPr>
            <p:ph idx="1"/>
          </p:nvPr>
        </p:nvSpPr>
        <p:spPr/>
        <p:txBody>
          <a:bodyPr>
            <a:normAutofit/>
          </a:bodyPr>
          <a:lstStyle/>
          <a:p>
            <a:pPr algn="just">
              <a:defRPr/>
            </a:pPr>
            <a:r>
              <a:rPr lang="en-US" altLang="zh-CN" b="1" noProof="1" smtClean="0"/>
              <a:t>　</a:t>
            </a:r>
            <a:r>
              <a:rPr lang="en-US" altLang="zh-CN" noProof="1" smtClean="0"/>
              <a:t>　10 Gigabit Ethernet (10GE, 10GbE, or 10 GigE) is a group of computer networking technologies for transmitting Ethernet frames at a rate of 10 gigabits per second (10×</a:t>
            </a:r>
            <a:r>
              <a:rPr lang="en-US" smtClean="0"/>
              <a:t>10</a:t>
            </a:r>
            <a:r>
              <a:rPr lang="en-US" baseline="30000" smtClean="0"/>
              <a:t>9</a:t>
            </a:r>
            <a:r>
              <a:rPr lang="en-US" altLang="zh-CN" noProof="1" smtClean="0"/>
              <a:t> or 10 billion bits per second</a:t>
            </a:r>
            <a:r>
              <a:rPr lang="en-US" altLang="zh-CN" noProof="1" smtClean="0"/>
              <a:t>). </a:t>
            </a:r>
            <a:endParaRPr lang="en-US" altLang="zh-CN" noProof="1" smtClean="0"/>
          </a:p>
          <a:p>
            <a:pPr algn="just">
              <a:defRPr/>
            </a:pPr>
            <a:r>
              <a:rPr lang="en-US" altLang="zh-CN" noProof="1" smtClean="0"/>
              <a:t>It </a:t>
            </a:r>
            <a:r>
              <a:rPr lang="en-US" altLang="zh-CN" noProof="1" smtClean="0"/>
              <a:t>was first defined by the IEEE </a:t>
            </a:r>
            <a:r>
              <a:rPr lang="en-US" altLang="zh-CN" noProof="1" smtClean="0"/>
              <a:t>802.3ae-2002 </a:t>
            </a:r>
            <a:r>
              <a:rPr lang="en-US" altLang="zh-CN" noProof="1" smtClean="0"/>
              <a:t>standard.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pPr algn="just">
              <a:defRPr/>
            </a:pPr>
            <a:r>
              <a:rPr lang="en-US" altLang="zh-CN" noProof="1" smtClean="0"/>
              <a:t>Unlike </a:t>
            </a:r>
            <a:r>
              <a:rPr lang="en-US" altLang="zh-CN" noProof="1" smtClean="0"/>
              <a:t>previous Ethernet standards, 10 Gigabit Ethernet defines only full duplex point-to-point links which are generally connected by network switches; shared-medium CSMA/CD operation has not been carried over from the previous generations Ethernet standards</a:t>
            </a:r>
            <a:r>
              <a:rPr lang="en-US" altLang="zh-CN" noProof="1" smtClean="0"/>
              <a:t>. </a:t>
            </a:r>
            <a:endParaRPr lang="en-US" altLang="zh-CN" noProof="1" smtClean="0"/>
          </a:p>
          <a:p>
            <a:pPr algn="just">
              <a:defRPr/>
            </a:pPr>
            <a:r>
              <a:rPr lang="en-US" altLang="zh-CN" noProof="1" smtClean="0"/>
              <a:t>Half </a:t>
            </a:r>
            <a:r>
              <a:rPr lang="en-US" altLang="zh-CN" noProof="1" smtClean="0"/>
              <a:t>duplex operation and hubs do not exist in 10GbE.</a:t>
            </a:r>
          </a:p>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b="1" noProof="1" smtClean="0"/>
              <a:t>3. </a:t>
            </a:r>
            <a:r>
              <a:rPr lang="en-US" altLang="zh-CN" b="1" noProof="1" smtClean="0"/>
              <a:t>Terabit </a:t>
            </a:r>
            <a:r>
              <a:rPr lang="en-US" altLang="zh-CN" b="1" noProof="1" smtClean="0"/>
              <a:t>Ethernet</a:t>
            </a:r>
            <a:endParaRPr lang="zh-CN" altLang="en-US"/>
          </a:p>
        </p:txBody>
      </p:sp>
      <p:sp>
        <p:nvSpPr>
          <p:cNvPr id="3" name="内容占位符 2"/>
          <p:cNvSpPr>
            <a:spLocks noGrp="1"/>
          </p:cNvSpPr>
          <p:nvPr>
            <p:ph idx="1"/>
          </p:nvPr>
        </p:nvSpPr>
        <p:spPr/>
        <p:txBody>
          <a:bodyPr>
            <a:normAutofit/>
          </a:bodyPr>
          <a:lstStyle/>
          <a:p>
            <a:pPr>
              <a:defRPr/>
            </a:pPr>
            <a:r>
              <a:rPr lang="en-US" altLang="zh-CN" b="1" noProof="1" smtClean="0"/>
              <a:t>　</a:t>
            </a:r>
            <a:r>
              <a:rPr lang="en-US" altLang="zh-CN" noProof="1" smtClean="0"/>
              <a:t>　Facebook and Google, among other companies, have expressed a </a:t>
            </a:r>
            <a:r>
              <a:rPr lang="en-US" altLang="zh-CN" noProof="1" smtClean="0"/>
              <a:t>need </a:t>
            </a:r>
            <a:r>
              <a:rPr lang="en-US" altLang="zh-CN" noProof="1" smtClean="0"/>
              <a:t>for TbE.</a:t>
            </a:r>
            <a:r>
              <a:rPr lang="en-US" altLang="zh-CN" noProof="1" smtClean="0">
                <a:hlinkClick r:id="rId2" action="ppaction://hlinksldjump"/>
              </a:rPr>
              <a:t> </a:t>
            </a:r>
            <a:endParaRPr lang="en-US" altLang="zh-CN" noProof="1" smtClean="0"/>
          </a:p>
          <a:p>
            <a:pPr>
              <a:defRPr/>
            </a:pPr>
            <a:r>
              <a:rPr lang="en-US" altLang="zh-CN" noProof="1" smtClean="0"/>
              <a:t>Some </a:t>
            </a:r>
            <a:r>
              <a:rPr lang="en-US" altLang="zh-CN" noProof="1" smtClean="0"/>
              <a:t>think that a speed of 400 Gbit/s is a more practical goal </a:t>
            </a:r>
            <a:r>
              <a:rPr lang="en-US" altLang="zh-CN" noProof="1" smtClean="0"/>
              <a:t>than </a:t>
            </a:r>
            <a:r>
              <a:rPr lang="en-US" altLang="zh-CN" noProof="1" smtClean="0"/>
              <a:t>1 Tbit/s </a:t>
            </a:r>
            <a:r>
              <a:rPr lang="en-US" altLang="zh-CN" noProof="1" smtClean="0"/>
              <a:t>(</a:t>
            </a:r>
            <a:r>
              <a:rPr lang="en-US" altLang="zh-CN" noProof="1" smtClean="0"/>
              <a:t>1000 Gbit/s</a:t>
            </a:r>
            <a:r>
              <a:rPr lang="en-US" altLang="zh-CN" noProof="1" smtClean="0"/>
              <a:t>). </a:t>
            </a:r>
            <a:endParaRPr lang="en-US" altLang="zh-CN" noProof="1" smtClean="0"/>
          </a:p>
          <a:p>
            <a:pPr>
              <a:defRPr/>
            </a:pPr>
            <a:r>
              <a:rPr lang="en-US" altLang="zh-CN" noProof="1" smtClean="0"/>
              <a:t>In </a:t>
            </a:r>
            <a:r>
              <a:rPr lang="en-US" altLang="zh-CN" noProof="1" smtClean="0"/>
              <a:t>2011 researchers predicted Terabit Ethernet </a:t>
            </a:r>
            <a:r>
              <a:rPr lang="en-US" altLang="zh-CN" noProof="1" smtClean="0"/>
              <a:t>(</a:t>
            </a:r>
            <a:r>
              <a:rPr lang="en-US" altLang="zh-CN" noProof="1" smtClean="0"/>
              <a:t>1 Tbit/s</a:t>
            </a:r>
            <a:r>
              <a:rPr lang="en-US" altLang="zh-CN" noProof="1" smtClean="0"/>
              <a:t>) in 2015, and 100 Terabit Ethernet </a:t>
            </a:r>
            <a:r>
              <a:rPr lang="en-US" altLang="zh-CN" noProof="1" smtClean="0"/>
              <a:t>(</a:t>
            </a:r>
            <a:r>
              <a:rPr lang="en-US" altLang="zh-CN" noProof="1" smtClean="0"/>
              <a:t>100 Tbit/s</a:t>
            </a:r>
            <a:r>
              <a:rPr lang="en-US" altLang="zh-CN" noProof="1" smtClean="0"/>
              <a:t>) by 2020.</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2571744"/>
            <a:ext cx="8229600" cy="1143000"/>
          </a:xfrm>
        </p:spPr>
        <p:txBody>
          <a:bodyPr/>
          <a:lstStyle/>
          <a:p>
            <a:r>
              <a:rPr lang="en-US" altLang="zh-CN" smtClean="0"/>
              <a:t>3.1.2 WI-FI BLUETOOTH</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b="1" smtClean="0"/>
              <a:t>KEYWORDS</a:t>
            </a:r>
            <a:endParaRPr lang="zh-CN" altLang="en-US"/>
          </a:p>
        </p:txBody>
      </p:sp>
      <p:sp>
        <p:nvSpPr>
          <p:cNvPr id="3" name="内容占位符 2"/>
          <p:cNvSpPr>
            <a:spLocks noGrp="1"/>
          </p:cNvSpPr>
          <p:nvPr>
            <p:ph idx="1"/>
          </p:nvPr>
        </p:nvSpPr>
        <p:spPr/>
        <p:txBody>
          <a:bodyPr>
            <a:normAutofit fontScale="77500" lnSpcReduction="20000"/>
          </a:bodyPr>
          <a:lstStyle/>
          <a:p>
            <a:pPr>
              <a:lnSpc>
                <a:spcPct val="130000"/>
              </a:lnSpc>
            </a:pPr>
            <a:r>
              <a:rPr lang="en-US" altLang="zh-CN" smtClean="0"/>
              <a:t>     </a:t>
            </a:r>
            <a:r>
              <a:rPr lang="zh-CN" altLang="zh-CN" smtClean="0"/>
              <a:t>Wi</a:t>
            </a:r>
            <a:r>
              <a:rPr lang="zh-CN" altLang="zh-CN" smtClean="0"/>
              <a:t>-Fi (Wireless Fidelity)                 无线保真   </a:t>
            </a:r>
          </a:p>
          <a:p>
            <a:pPr>
              <a:lnSpc>
                <a:spcPct val="130000"/>
              </a:lnSpc>
            </a:pPr>
            <a:r>
              <a:rPr lang="zh-CN" altLang="zh-CN" smtClean="0"/>
              <a:t>　</a:t>
            </a:r>
            <a:r>
              <a:rPr lang="zh-CN" altLang="zh-CN" smtClean="0"/>
              <a:t>UHF</a:t>
            </a:r>
            <a:r>
              <a:rPr lang="en-US" altLang="zh-CN" smtClean="0"/>
              <a:t> </a:t>
            </a:r>
            <a:r>
              <a:rPr lang="zh-CN" altLang="zh-CN" smtClean="0"/>
              <a:t>(</a:t>
            </a:r>
            <a:r>
              <a:rPr lang="zh-CN" altLang="zh-CN" smtClean="0"/>
              <a:t>Ultra High Frequency)            </a:t>
            </a:r>
            <a:r>
              <a:rPr lang="zh-CN" altLang="en-US" smtClean="0"/>
              <a:t>特</a:t>
            </a:r>
            <a:r>
              <a:rPr lang="zh-CN" altLang="zh-CN" smtClean="0"/>
              <a:t>高频</a:t>
            </a:r>
          </a:p>
          <a:p>
            <a:pPr>
              <a:lnSpc>
                <a:spcPct val="130000"/>
              </a:lnSpc>
            </a:pPr>
            <a:r>
              <a:rPr lang="zh-CN" altLang="zh-CN" smtClean="0"/>
              <a:t>　</a:t>
            </a:r>
            <a:r>
              <a:rPr lang="zh-CN" altLang="zh-CN" smtClean="0"/>
              <a:t>SHF</a:t>
            </a:r>
            <a:r>
              <a:rPr lang="en-US" altLang="zh-CN" smtClean="0"/>
              <a:t> </a:t>
            </a:r>
            <a:r>
              <a:rPr lang="zh-CN" altLang="zh-CN" smtClean="0"/>
              <a:t>(</a:t>
            </a:r>
            <a:r>
              <a:rPr lang="zh-CN" altLang="zh-CN" smtClean="0"/>
              <a:t>Super-High Frequency)           超高频</a:t>
            </a:r>
          </a:p>
          <a:p>
            <a:pPr>
              <a:lnSpc>
                <a:spcPct val="130000"/>
              </a:lnSpc>
            </a:pPr>
            <a:r>
              <a:rPr lang="zh-CN" altLang="zh-CN" smtClean="0"/>
              <a:t>　</a:t>
            </a:r>
            <a:r>
              <a:rPr lang="zh-CN" altLang="zh-CN" smtClean="0"/>
              <a:t>ISM</a:t>
            </a:r>
            <a:r>
              <a:rPr lang="en-US" altLang="zh-CN" smtClean="0"/>
              <a:t> </a:t>
            </a:r>
            <a:r>
              <a:rPr lang="zh-CN" altLang="zh-CN" smtClean="0"/>
              <a:t>(</a:t>
            </a:r>
            <a:r>
              <a:rPr lang="zh-CN" altLang="zh-CN" smtClean="0"/>
              <a:t>Industrial Science Medicine)            </a:t>
            </a:r>
          </a:p>
          <a:p>
            <a:pPr>
              <a:lnSpc>
                <a:spcPct val="130000"/>
              </a:lnSpc>
            </a:pPr>
            <a:r>
              <a:rPr lang="en-US" altLang="zh-CN" smtClean="0"/>
              <a:t>			</a:t>
            </a:r>
            <a:r>
              <a:rPr lang="zh-CN" altLang="zh-CN" smtClean="0"/>
              <a:t>	工业、科学和医用频段</a:t>
            </a:r>
          </a:p>
          <a:p>
            <a:pPr>
              <a:lnSpc>
                <a:spcPct val="130000"/>
              </a:lnSpc>
            </a:pPr>
            <a:r>
              <a:rPr lang="zh-CN" altLang="zh-CN" smtClean="0"/>
              <a:t>　</a:t>
            </a:r>
            <a:r>
              <a:rPr lang="zh-CN" altLang="zh-CN" smtClean="0"/>
              <a:t>WLAN</a:t>
            </a:r>
            <a:r>
              <a:rPr lang="en-US" altLang="zh-CN" smtClean="0"/>
              <a:t> </a:t>
            </a:r>
            <a:r>
              <a:rPr lang="zh-CN" altLang="zh-CN" smtClean="0"/>
              <a:t>(</a:t>
            </a:r>
            <a:r>
              <a:rPr lang="zh-CN" altLang="zh-CN" smtClean="0"/>
              <a:t>Wireless Local Area Network)        	</a:t>
            </a:r>
          </a:p>
          <a:p>
            <a:pPr>
              <a:lnSpc>
                <a:spcPct val="130000"/>
              </a:lnSpc>
            </a:pPr>
            <a:r>
              <a:rPr lang="zh-CN" altLang="zh-CN" smtClean="0"/>
              <a:t>                                         虚拟局域网</a:t>
            </a:r>
          </a:p>
          <a:p>
            <a:pPr>
              <a:lnSpc>
                <a:spcPct val="130000"/>
              </a:lnSpc>
            </a:pPr>
            <a:r>
              <a:rPr lang="zh-CN" altLang="zh-CN" smtClean="0"/>
              <a:t>　certified                        已证明无误的，合格的</a:t>
            </a:r>
          </a:p>
          <a:p>
            <a:pPr>
              <a:lnSpc>
                <a:spcPct val="130000"/>
              </a:lnSpc>
            </a:pPr>
            <a:r>
              <a:rPr lang="zh-CN" altLang="zh-CN" smtClean="0"/>
              <a:t>　video-game console                      	电视游戏控制台</a:t>
            </a:r>
            <a:endParaRPr lang="zh-CN"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1000108"/>
            <a:ext cx="8229600" cy="4525963"/>
          </a:xfrm>
        </p:spPr>
        <p:txBody>
          <a:bodyPr>
            <a:normAutofit fontScale="77500" lnSpcReduction="20000"/>
          </a:bodyPr>
          <a:lstStyle/>
          <a:p>
            <a:pPr>
              <a:lnSpc>
                <a:spcPct val="130000"/>
              </a:lnSpc>
            </a:pPr>
            <a:r>
              <a:rPr lang="en-US" altLang="zh-CN" smtClean="0"/>
              <a:t>    </a:t>
            </a:r>
            <a:r>
              <a:rPr lang="zh-CN" altLang="zh-CN" smtClean="0"/>
              <a:t> </a:t>
            </a:r>
            <a:r>
              <a:rPr lang="zh-CN" altLang="zh-CN" smtClean="0"/>
              <a:t>smartphone                           智能手机</a:t>
            </a:r>
          </a:p>
          <a:p>
            <a:pPr>
              <a:lnSpc>
                <a:spcPct val="130000"/>
              </a:lnSpc>
            </a:pPr>
            <a:r>
              <a:rPr lang="zh-CN" altLang="zh-CN" smtClean="0"/>
              <a:t>　digital camera                       数码相机</a:t>
            </a:r>
          </a:p>
          <a:p>
            <a:pPr>
              <a:lnSpc>
                <a:spcPct val="130000"/>
              </a:lnSpc>
            </a:pPr>
            <a:r>
              <a:rPr lang="zh-CN" altLang="zh-CN" smtClean="0"/>
              <a:t>　tablet computer                    平板电脑</a:t>
            </a:r>
          </a:p>
          <a:p>
            <a:pPr>
              <a:lnSpc>
                <a:spcPct val="130000"/>
              </a:lnSpc>
            </a:pPr>
            <a:r>
              <a:rPr lang="zh-CN" altLang="zh-CN" smtClean="0"/>
              <a:t>　digital audio player              数字音频播放器</a:t>
            </a:r>
          </a:p>
          <a:p>
            <a:pPr>
              <a:lnSpc>
                <a:spcPct val="130000"/>
              </a:lnSpc>
            </a:pPr>
            <a:r>
              <a:rPr lang="zh-CN" altLang="zh-CN" smtClean="0"/>
              <a:t>　access point                          接入点，存取点，访问点</a:t>
            </a:r>
          </a:p>
          <a:p>
            <a:pPr>
              <a:lnSpc>
                <a:spcPct val="130000"/>
              </a:lnSpc>
            </a:pPr>
            <a:r>
              <a:rPr lang="zh-CN" altLang="zh-CN" smtClean="0"/>
              <a:t>　hotspot                                  热点</a:t>
            </a:r>
          </a:p>
          <a:p>
            <a:pPr>
              <a:lnSpc>
                <a:spcPct val="130000"/>
              </a:lnSpc>
            </a:pPr>
            <a:r>
              <a:rPr lang="zh-CN" altLang="zh-CN" smtClean="0"/>
              <a:t>　radio wave                            无线电波</a:t>
            </a:r>
          </a:p>
          <a:p>
            <a:pPr>
              <a:lnSpc>
                <a:spcPct val="130000"/>
              </a:lnSpc>
            </a:pPr>
            <a:r>
              <a:rPr lang="zh-CN" altLang="zh-CN" smtClean="0"/>
              <a:t>　overlap                                  重叠，部分重叠</a:t>
            </a:r>
          </a:p>
          <a:p>
            <a:pPr>
              <a:lnSpc>
                <a:spcPct val="130000"/>
              </a:lnSpc>
            </a:pPr>
            <a:r>
              <a:rPr lang="zh-CN" altLang="zh-CN" smtClean="0"/>
              <a:t>　intruder                                 侵入者，干扰者</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28662" y="857232"/>
            <a:ext cx="7772400" cy="5429280"/>
          </a:xfrm>
        </p:spPr>
        <p:txBody>
          <a:bodyPr>
            <a:normAutofit fontScale="90000"/>
          </a:bodyPr>
          <a:lstStyle/>
          <a:p>
            <a:pPr>
              <a:spcBef>
                <a:spcPct val="50000"/>
              </a:spcBef>
            </a:pPr>
            <a:r>
              <a:rPr lang="en-US" altLang="zh-CN" sz="4400" noProof="1" smtClean="0">
                <a:solidFill>
                  <a:schemeClr val="tx1">
                    <a:lumMod val="85000"/>
                    <a:lumOff val="15000"/>
                  </a:schemeClr>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t>PART 1 </a:t>
            </a:r>
            <a:br>
              <a:rPr lang="en-US" altLang="zh-CN" sz="4400" noProof="1" smtClean="0">
                <a:solidFill>
                  <a:schemeClr val="tx1">
                    <a:lumMod val="85000"/>
                    <a:lumOff val="15000"/>
                  </a:schemeClr>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br>
            <a:r>
              <a:rPr lang="en-US" altLang="zh-CN" sz="4400" noProof="1" smtClean="0">
                <a:solidFill>
                  <a:schemeClr val="tx1">
                    <a:lumMod val="85000"/>
                    <a:lumOff val="15000"/>
                  </a:schemeClr>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t>COMPUTER ARCHITETURE AND</a:t>
            </a:r>
            <a:r>
              <a:rPr lang="zh-CN" altLang="en-US" sz="4400" noProof="1" smtClean="0">
                <a:solidFill>
                  <a:schemeClr val="tx1">
                    <a:lumMod val="85000"/>
                    <a:lumOff val="15000"/>
                  </a:schemeClr>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t> </a:t>
            </a:r>
            <a:r>
              <a:rPr lang="en-US" altLang="zh-CN" sz="4400" noProof="1" smtClean="0">
                <a:solidFill>
                  <a:schemeClr val="tx1">
                    <a:lumMod val="85000"/>
                    <a:lumOff val="15000"/>
                  </a:schemeClr>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t>COMPUTER NETWORK</a:t>
            </a:r>
            <a:r>
              <a:rPr lang="en-US" altLang="zh-CN" sz="4400" noProof="1" smtClean="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t/>
            </a:r>
            <a:br>
              <a:rPr lang="en-US" altLang="zh-CN" sz="4400" noProof="1" smtClean="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br>
            <a:r>
              <a:rPr lang="en-US" altLang="zh-CN" sz="4400" noProof="1" smtClean="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t/>
            </a:r>
            <a:br>
              <a:rPr lang="en-US" altLang="zh-CN" sz="4400" noProof="1" smtClean="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br>
            <a:r>
              <a:rPr lang="en-US" altLang="zh-CN" sz="4400" noProof="1" smtClean="0">
                <a:solidFill>
                  <a:srgbClr val="FF0000"/>
                </a:solidFill>
                <a:effectLst>
                  <a:outerShdw blurRad="38100" dist="38100" dir="2700000">
                    <a:srgbClr val="FFFFFF"/>
                  </a:outerShdw>
                </a:effectLst>
                <a:sym typeface="+mn-ea"/>
              </a:rPr>
              <a:t>CHAPTER </a:t>
            </a:r>
            <a:r>
              <a:rPr lang="en-US" altLang="zh-CN" sz="4400" noProof="1" smtClean="0">
                <a:solidFill>
                  <a:srgbClr val="FF0000"/>
                </a:solidFill>
                <a:effectLst>
                  <a:outerShdw blurRad="38100" dist="38100" dir="2700000">
                    <a:srgbClr val="FFFFFF"/>
                  </a:outerShdw>
                </a:effectLst>
                <a:sym typeface="+mn-ea"/>
              </a:rPr>
              <a:t>3</a:t>
            </a:r>
            <a:r>
              <a:rPr lang="en-US" altLang="zh-CN" sz="4400" noProof="1" smtClean="0">
                <a:solidFill>
                  <a:srgbClr val="FF0000"/>
                </a:solidFill>
                <a:effectLst>
                  <a:outerShdw blurRad="38100" dist="38100" dir="2700000">
                    <a:srgbClr val="FFFFFF"/>
                  </a:outerShdw>
                </a:effectLst>
                <a:sym typeface="+mn-ea"/>
              </a:rPr>
              <a:t/>
            </a:r>
            <a:br>
              <a:rPr lang="en-US" altLang="zh-CN" sz="4400" noProof="1" smtClean="0">
                <a:solidFill>
                  <a:srgbClr val="FF0000"/>
                </a:solidFill>
                <a:effectLst>
                  <a:outerShdw blurRad="38100" dist="38100" dir="2700000">
                    <a:srgbClr val="FFFFFF"/>
                  </a:outerShdw>
                </a:effectLst>
                <a:sym typeface="+mn-ea"/>
              </a:rPr>
            </a:br>
            <a:r>
              <a:rPr lang="en-US" altLang="zh-CN" sz="4400" noProof="1" smtClean="0">
                <a:solidFill>
                  <a:srgbClr val="FF0000"/>
                </a:solidFill>
                <a:effectLst>
                  <a:outerShdw blurRad="38100" dist="38100" dir="2700000">
                    <a:srgbClr val="FFFFFF"/>
                  </a:outerShdw>
                </a:effectLst>
                <a:sym typeface="+mn-ea"/>
              </a:rPr>
              <a:t>Computer Network</a:t>
            </a:r>
            <a:r>
              <a:rPr lang="en-US" altLang="zh-CN" sz="4400" noProof="1" smtClean="0">
                <a:solidFill>
                  <a:srgbClr val="FF0000"/>
                </a:solidFill>
                <a:effectLst>
                  <a:outerShdw blurRad="38100" dist="38100" dir="2700000">
                    <a:srgbClr val="FFFFFF"/>
                  </a:outerShdw>
                </a:effectLst>
                <a:sym typeface="+mn-ea"/>
              </a:rPr>
              <a:t/>
            </a:r>
            <a:br>
              <a:rPr lang="en-US" altLang="zh-CN" sz="4400" noProof="1" smtClean="0">
                <a:solidFill>
                  <a:srgbClr val="FF0000"/>
                </a:solidFill>
                <a:effectLst>
                  <a:outerShdw blurRad="38100" dist="38100" dir="2700000">
                    <a:srgbClr val="FFFFFF"/>
                  </a:outerShdw>
                </a:effectLst>
                <a:sym typeface="+mn-ea"/>
              </a:rPr>
            </a:br>
            <a:r>
              <a:rPr lang="en-US" altLang="zh-CN" sz="4400" noProof="1" smtClean="0">
                <a:solidFill>
                  <a:srgbClr val="FF0000"/>
                </a:solidFill>
                <a:effectLst>
                  <a:outerShdw blurRad="38100" dist="38100" dir="2700000">
                    <a:srgbClr val="FFFFFF"/>
                  </a:outerShdw>
                </a:effectLst>
                <a:sym typeface="+mn-ea"/>
              </a:rPr>
              <a:t/>
            </a:r>
            <a:br>
              <a:rPr lang="en-US" altLang="zh-CN" sz="4400" noProof="1" smtClean="0">
                <a:solidFill>
                  <a:srgbClr val="FF0000"/>
                </a:solidFill>
                <a:effectLst>
                  <a:outerShdw blurRad="38100" dist="38100" dir="2700000">
                    <a:srgbClr val="FFFFFF"/>
                  </a:outerShdw>
                </a:effectLst>
                <a:sym typeface="+mn-ea"/>
              </a:rPr>
            </a:br>
            <a:r>
              <a:rPr lang="en-US" altLang="zh-CN" sz="4400" smtClean="0">
                <a:solidFill>
                  <a:srgbClr val="00B0F0"/>
                </a:solidFill>
                <a:sym typeface="宋体" pitchFamily="2" charset="-122"/>
              </a:rPr>
              <a:t>3.1  </a:t>
            </a:r>
            <a:r>
              <a:rPr lang="en-US" altLang="zh-CN" b="1" smtClean="0">
                <a:solidFill>
                  <a:srgbClr val="00B0F0"/>
                </a:solidFill>
                <a:sym typeface="宋体" pitchFamily="2" charset="-122"/>
              </a:rPr>
              <a:t>LOCAL AREA NETWORKS (LANs)</a:t>
            </a:r>
            <a:br>
              <a:rPr lang="en-US" altLang="zh-CN" b="1" smtClean="0">
                <a:solidFill>
                  <a:srgbClr val="00B0F0"/>
                </a:solidFill>
                <a:sym typeface="宋体" pitchFamily="2" charset="-122"/>
              </a:rPr>
            </a:br>
            <a:r>
              <a:rPr lang="en-US" altLang="zh-CN" b="1" smtClean="0">
                <a:solidFill>
                  <a:srgbClr val="00B0F0"/>
                </a:solidFill>
                <a:sym typeface="宋体" pitchFamily="2" charset="-122"/>
              </a:rPr>
              <a:t>3.1.1  ETHERNET</a:t>
            </a:r>
            <a:r>
              <a:rPr lang="en-US" altLang="zh-CN" b="1" smtClean="0">
                <a:solidFill>
                  <a:srgbClr val="FF3300"/>
                </a:solidFill>
                <a:sym typeface="宋体" pitchFamily="2" charset="-122"/>
              </a:rPr>
              <a:t/>
            </a:r>
            <a:br>
              <a:rPr lang="en-US" altLang="zh-CN" b="1" smtClean="0">
                <a:solidFill>
                  <a:srgbClr val="FF3300"/>
                </a:solidFill>
                <a:sym typeface="宋体" pitchFamily="2" charset="-122"/>
              </a:rPr>
            </a:br>
            <a:r>
              <a:rPr lang="en-US" altLang="zh-CN" sz="4400" noProof="1" smtClean="0">
                <a:solidFill>
                  <a:srgbClr val="FF0000"/>
                </a:solidFill>
                <a:effectLst>
                  <a:outerShdw blurRad="38100" dist="38100" dir="2700000">
                    <a:srgbClr val="FFFFFF"/>
                  </a:outerShdw>
                </a:effectLst>
                <a:sym typeface="+mn-ea"/>
              </a:rPr>
              <a:t/>
            </a:r>
            <a:br>
              <a:rPr lang="en-US" altLang="zh-CN" sz="4400" noProof="1" smtClean="0">
                <a:solidFill>
                  <a:srgbClr val="FF0000"/>
                </a:solidFill>
                <a:effectLst>
                  <a:outerShdw blurRad="38100" dist="38100" dir="2700000">
                    <a:srgbClr val="FFFFFF"/>
                  </a:outerShdw>
                </a:effectLst>
                <a:sym typeface="+mn-ea"/>
              </a:rPr>
            </a:b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785794"/>
            <a:ext cx="8229600" cy="4525963"/>
          </a:xfrm>
        </p:spPr>
        <p:txBody>
          <a:bodyPr>
            <a:normAutofit fontScale="77500" lnSpcReduction="20000"/>
          </a:bodyPr>
          <a:lstStyle/>
          <a:p>
            <a:pPr>
              <a:lnSpc>
                <a:spcPct val="130000"/>
              </a:lnSpc>
            </a:pPr>
            <a:r>
              <a:rPr lang="en-US" altLang="zh-CN" smtClean="0"/>
              <a:t>    </a:t>
            </a:r>
            <a:r>
              <a:rPr lang="zh-CN" altLang="zh-CN" smtClean="0"/>
              <a:t> SSL</a:t>
            </a:r>
            <a:r>
              <a:rPr lang="en-US" altLang="zh-CN" smtClean="0"/>
              <a:t> </a:t>
            </a:r>
            <a:r>
              <a:rPr lang="zh-CN" altLang="zh-CN" smtClean="0"/>
              <a:t>(</a:t>
            </a:r>
            <a:r>
              <a:rPr lang="zh-CN" altLang="zh-CN" smtClean="0"/>
              <a:t>Secure Sockets Layer)               安全套接层</a:t>
            </a:r>
          </a:p>
          <a:p>
            <a:pPr>
              <a:lnSpc>
                <a:spcPct val="130000"/>
              </a:lnSpc>
            </a:pPr>
            <a:r>
              <a:rPr lang="zh-CN" altLang="zh-CN" smtClean="0"/>
              <a:t>　</a:t>
            </a:r>
            <a:r>
              <a:rPr lang="zh-CN" altLang="zh-CN" smtClean="0"/>
              <a:t>detect                             </a:t>
            </a:r>
            <a:r>
              <a:rPr lang="en-US" altLang="zh-CN" smtClean="0"/>
              <a:t>  </a:t>
            </a:r>
            <a:r>
              <a:rPr lang="zh-CN" altLang="zh-CN" smtClean="0"/>
              <a:t>   </a:t>
            </a:r>
            <a:r>
              <a:rPr lang="zh-CN" altLang="zh-CN" smtClean="0"/>
              <a:t>检测，探测，检波</a:t>
            </a:r>
          </a:p>
          <a:p>
            <a:pPr>
              <a:lnSpc>
                <a:spcPct val="130000"/>
              </a:lnSpc>
            </a:pPr>
            <a:r>
              <a:rPr lang="zh-CN" altLang="zh-CN" smtClean="0"/>
              <a:t>　encryption                         加密</a:t>
            </a:r>
          </a:p>
          <a:p>
            <a:pPr>
              <a:lnSpc>
                <a:spcPct val="130000"/>
              </a:lnSpc>
            </a:pPr>
            <a:r>
              <a:rPr lang="zh-CN" altLang="zh-CN" smtClean="0"/>
              <a:t>　unencryption                     解密</a:t>
            </a:r>
          </a:p>
          <a:p>
            <a:pPr>
              <a:lnSpc>
                <a:spcPct val="130000"/>
              </a:lnSpc>
            </a:pPr>
            <a:r>
              <a:rPr lang="zh-CN" altLang="zh-CN" smtClean="0"/>
              <a:t>　</a:t>
            </a:r>
            <a:r>
              <a:rPr lang="zh-CN" altLang="zh-CN" smtClean="0"/>
              <a:t>flaw                      </a:t>
            </a:r>
            <a:r>
              <a:rPr lang="en-US" altLang="zh-CN" smtClean="0"/>
              <a:t>   </a:t>
            </a:r>
            <a:r>
              <a:rPr lang="zh-CN" altLang="zh-CN" smtClean="0"/>
              <a:t>             </a:t>
            </a:r>
            <a:r>
              <a:rPr lang="zh-CN" altLang="zh-CN" smtClean="0"/>
              <a:t>缺陷，瑕疵，裂缝，故障</a:t>
            </a:r>
          </a:p>
          <a:p>
            <a:pPr>
              <a:lnSpc>
                <a:spcPct val="130000"/>
              </a:lnSpc>
            </a:pPr>
            <a:r>
              <a:rPr lang="zh-CN" altLang="zh-CN" smtClean="0"/>
              <a:t>　router                                 路由器</a:t>
            </a:r>
          </a:p>
          <a:p>
            <a:pPr>
              <a:lnSpc>
                <a:spcPct val="130000"/>
              </a:lnSpc>
            </a:pPr>
            <a:r>
              <a:rPr lang="zh-CN" altLang="zh-CN" smtClean="0"/>
              <a:t>　password                            密码，口令</a:t>
            </a:r>
          </a:p>
          <a:p>
            <a:pPr>
              <a:lnSpc>
                <a:spcPct val="130000"/>
              </a:lnSpc>
            </a:pPr>
            <a:r>
              <a:rPr lang="zh-CN" altLang="zh-CN" smtClean="0"/>
              <a:t>　certification                        证明（书），认可</a:t>
            </a:r>
          </a:p>
          <a:p>
            <a:pPr>
              <a:lnSpc>
                <a:spcPct val="130000"/>
              </a:lnSpc>
            </a:pPr>
            <a:r>
              <a:rPr lang="zh-CN" altLang="zh-CN" smtClean="0"/>
              <a:t>　Bluetooth                            蓝牙</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785794"/>
            <a:ext cx="8229600" cy="4525963"/>
          </a:xfrm>
        </p:spPr>
        <p:txBody>
          <a:bodyPr>
            <a:normAutofit fontScale="77500" lnSpcReduction="20000"/>
          </a:bodyPr>
          <a:lstStyle/>
          <a:p>
            <a:pPr>
              <a:lnSpc>
                <a:spcPct val="130000"/>
              </a:lnSpc>
            </a:pPr>
            <a:r>
              <a:rPr lang="en-US" altLang="zh-CN" smtClean="0"/>
              <a:t>    </a:t>
            </a:r>
            <a:r>
              <a:rPr lang="zh-CN" altLang="zh-CN" smtClean="0"/>
              <a:t> PAN</a:t>
            </a:r>
            <a:r>
              <a:rPr lang="en-US" altLang="zh-CN" smtClean="0"/>
              <a:t> </a:t>
            </a:r>
            <a:r>
              <a:rPr lang="zh-CN" altLang="zh-CN" smtClean="0"/>
              <a:t>(</a:t>
            </a:r>
            <a:r>
              <a:rPr lang="zh-CN" altLang="zh-CN" smtClean="0"/>
              <a:t>Personal Area Network)  个人区域网</a:t>
            </a:r>
          </a:p>
          <a:p>
            <a:pPr>
              <a:lnSpc>
                <a:spcPct val="130000"/>
              </a:lnSpc>
            </a:pPr>
            <a:r>
              <a:rPr lang="zh-CN" altLang="zh-CN" smtClean="0"/>
              <a:t>　telecom                               	  电信，远程通信</a:t>
            </a:r>
          </a:p>
          <a:p>
            <a:pPr>
              <a:lnSpc>
                <a:spcPct val="130000"/>
              </a:lnSpc>
            </a:pPr>
            <a:r>
              <a:rPr lang="zh-CN" altLang="zh-CN" smtClean="0"/>
              <a:t>　vendor                   自动售货机，卖主，厂商，供应商                           </a:t>
            </a:r>
          </a:p>
          <a:p>
            <a:pPr>
              <a:lnSpc>
                <a:spcPct val="130000"/>
              </a:lnSpc>
            </a:pPr>
            <a:r>
              <a:rPr lang="zh-CN" altLang="zh-CN" smtClean="0"/>
              <a:t>　qualification                           	资格，限定，合格性</a:t>
            </a:r>
          </a:p>
          <a:p>
            <a:pPr>
              <a:lnSpc>
                <a:spcPct val="130000"/>
              </a:lnSpc>
            </a:pPr>
            <a:r>
              <a:rPr lang="zh-CN" altLang="zh-CN" smtClean="0"/>
              <a:t>　protect                               	保护，防御</a:t>
            </a:r>
          </a:p>
          <a:p>
            <a:pPr>
              <a:lnSpc>
                <a:spcPct val="130000"/>
              </a:lnSpc>
            </a:pPr>
            <a:r>
              <a:rPr lang="zh-CN" altLang="zh-CN" smtClean="0"/>
              <a:t>　consumption                           消费，消耗</a:t>
            </a:r>
          </a:p>
          <a:p>
            <a:pPr>
              <a:lnSpc>
                <a:spcPct val="130000"/>
              </a:lnSpc>
            </a:pPr>
            <a:r>
              <a:rPr lang="zh-CN" altLang="zh-CN" smtClean="0"/>
              <a:t>　transceiver                             	收发器，收发信机</a:t>
            </a:r>
          </a:p>
          <a:p>
            <a:pPr>
              <a:lnSpc>
                <a:spcPct val="130000"/>
              </a:lnSpc>
            </a:pPr>
            <a:r>
              <a:rPr lang="zh-CN" altLang="zh-CN" smtClean="0"/>
              <a:t>　microchip                              	微[芯]片</a:t>
            </a:r>
          </a:p>
          <a:p>
            <a:pPr>
              <a:lnSpc>
                <a:spcPct val="130000"/>
              </a:lnSpc>
            </a:pPr>
            <a:r>
              <a:rPr lang="zh-CN" altLang="zh-CN" smtClean="0"/>
              <a:t>　line of sight                            	视线，视距</a:t>
            </a:r>
            <a:endParaRPr lang="zh-CN"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785794"/>
            <a:ext cx="8229600" cy="4525963"/>
          </a:xfrm>
        </p:spPr>
        <p:txBody>
          <a:bodyPr>
            <a:normAutofit fontScale="77500" lnSpcReduction="20000"/>
          </a:bodyPr>
          <a:lstStyle/>
          <a:p>
            <a:pPr>
              <a:lnSpc>
                <a:spcPct val="130000"/>
              </a:lnSpc>
            </a:pPr>
            <a:r>
              <a:rPr lang="en-US" altLang="zh-CN" smtClean="0"/>
              <a:t>    </a:t>
            </a:r>
            <a:r>
              <a:rPr lang="zh-CN" altLang="zh-CN" smtClean="0"/>
              <a:t> </a:t>
            </a:r>
            <a:r>
              <a:rPr lang="zh-CN" altLang="zh-CN" smtClean="0"/>
              <a:t>thermostat                             	自动调温器</a:t>
            </a:r>
          </a:p>
          <a:p>
            <a:pPr>
              <a:lnSpc>
                <a:spcPct val="130000"/>
              </a:lnSpc>
            </a:pPr>
            <a:r>
              <a:rPr lang="zh-CN" altLang="zh-CN" smtClean="0"/>
              <a:t>　complementary             互补的，互余的，附加的</a:t>
            </a:r>
          </a:p>
          <a:p>
            <a:pPr>
              <a:lnSpc>
                <a:spcPct val="130000"/>
              </a:lnSpc>
            </a:pPr>
            <a:r>
              <a:rPr lang="zh-CN" altLang="zh-CN" smtClean="0"/>
              <a:t>　optical wireless                       光无线电                      </a:t>
            </a:r>
          </a:p>
          <a:p>
            <a:pPr>
              <a:lnSpc>
                <a:spcPct val="130000"/>
              </a:lnSpc>
            </a:pPr>
            <a:r>
              <a:rPr lang="zh-CN" altLang="zh-CN" smtClean="0"/>
              <a:t>　symmetrical                             对称的</a:t>
            </a:r>
          </a:p>
          <a:p>
            <a:pPr>
              <a:lnSpc>
                <a:spcPct val="130000"/>
              </a:lnSpc>
            </a:pPr>
            <a:r>
              <a:rPr lang="zh-CN" altLang="zh-CN" smtClean="0"/>
              <a:t>　asymmetrical                            非对称的</a:t>
            </a:r>
          </a:p>
          <a:p>
            <a:pPr>
              <a:lnSpc>
                <a:spcPct val="130000"/>
              </a:lnSpc>
            </a:pPr>
            <a:r>
              <a:rPr lang="zh-CN" altLang="zh-CN" smtClean="0"/>
              <a:t>　client-server                              客户-服务器</a:t>
            </a:r>
          </a:p>
          <a:p>
            <a:pPr>
              <a:lnSpc>
                <a:spcPct val="130000"/>
              </a:lnSpc>
            </a:pPr>
            <a:r>
              <a:rPr lang="zh-CN" altLang="zh-CN" smtClean="0"/>
              <a:t>　configuration            配置，排列，结构，外形，形状</a:t>
            </a:r>
          </a:p>
          <a:p>
            <a:pPr>
              <a:lnSpc>
                <a:spcPct val="130000"/>
              </a:lnSpc>
            </a:pPr>
            <a:r>
              <a:rPr lang="zh-CN" altLang="zh-CN" smtClean="0"/>
              <a:t>　suit                                   	一套，一组，适合于</a:t>
            </a:r>
          </a:p>
          <a:p>
            <a:pPr>
              <a:lnSpc>
                <a:spcPct val="130000"/>
              </a:lnSpc>
            </a:pPr>
            <a:r>
              <a:rPr lang="zh-CN" altLang="zh-CN" smtClean="0"/>
              <a:t>　access node                            	访问节点，接入节点</a:t>
            </a:r>
            <a:endParaRPr lang="zh-CN"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b="1" noProof="1" smtClean="0"/>
              <a:t>1</a:t>
            </a:r>
            <a:r>
              <a:rPr lang="en-US" altLang="zh-CN" b="1" noProof="1" smtClean="0"/>
              <a:t>. </a:t>
            </a:r>
            <a:r>
              <a:rPr lang="en-US" altLang="zh-CN" b="1" noProof="1" smtClean="0"/>
              <a:t>Wi-Fi</a:t>
            </a:r>
            <a:endParaRPr lang="zh-CN" altLang="en-US"/>
          </a:p>
        </p:txBody>
      </p:sp>
      <p:sp>
        <p:nvSpPr>
          <p:cNvPr id="3" name="内容占位符 2"/>
          <p:cNvSpPr>
            <a:spLocks noGrp="1"/>
          </p:cNvSpPr>
          <p:nvPr>
            <p:ph idx="1"/>
          </p:nvPr>
        </p:nvSpPr>
        <p:spPr>
          <a:xfrm>
            <a:off x="457200" y="1600200"/>
            <a:ext cx="8229600" cy="4900634"/>
          </a:xfrm>
        </p:spPr>
        <p:txBody>
          <a:bodyPr>
            <a:normAutofit/>
          </a:bodyPr>
          <a:lstStyle/>
          <a:p>
            <a:pPr algn="just">
              <a:lnSpc>
                <a:spcPct val="90000"/>
              </a:lnSpc>
              <a:defRPr/>
            </a:pPr>
            <a:r>
              <a:rPr lang="en-US" altLang="zh-CN" b="1" noProof="1" smtClean="0"/>
              <a:t>　　</a:t>
            </a:r>
            <a:r>
              <a:rPr lang="en-US" altLang="zh-CN" noProof="1" smtClean="0"/>
              <a:t>Wi-Fi (or, incorrectly but commonly, WiFi) is a local area wireless technology that allows an electronic device to participate in computer networking using 2.4GHz UHF and 5GHz SHF ISM </a:t>
            </a:r>
            <a:r>
              <a:rPr lang="en-US" altLang="zh-CN" noProof="1" smtClean="0"/>
              <a:t>radio </a:t>
            </a:r>
            <a:r>
              <a:rPr lang="en-US" altLang="zh-CN" noProof="1" smtClean="0"/>
              <a:t>bands.</a:t>
            </a:r>
            <a:endParaRPr lang="en-US" altLang="zh-CN" noProof="1" smtClean="0"/>
          </a:p>
          <a:p>
            <a:pPr algn="just">
              <a:lnSpc>
                <a:spcPct val="90000"/>
              </a:lnSpc>
              <a:buNone/>
              <a:defRPr/>
            </a:pPr>
            <a:endParaRPr lang="en-US" altLang="zh-CN" noProof="1" smtClean="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28670"/>
            <a:ext cx="8229600" cy="5572164"/>
          </a:xfrm>
        </p:spPr>
        <p:txBody>
          <a:bodyPr>
            <a:normAutofit fontScale="92500"/>
          </a:bodyPr>
          <a:lstStyle/>
          <a:p>
            <a:pPr algn="just">
              <a:lnSpc>
                <a:spcPct val="90000"/>
              </a:lnSpc>
              <a:defRPr/>
            </a:pPr>
            <a:r>
              <a:rPr lang="en-US" altLang="zh-CN" noProof="1" smtClean="0"/>
              <a:t>　　The Wi-Fi Alliance defines Wi-Fi as any “wireless local area network” (WLAN) product based on the Institute of Electrical and Electronics Engineers’ (IEEE) 802.11 standards</a:t>
            </a:r>
            <a:r>
              <a:rPr lang="en-US" altLang="zh-CN" noProof="1" smtClean="0"/>
              <a:t>. </a:t>
            </a:r>
            <a:endParaRPr lang="en-US" altLang="zh-CN" noProof="1" smtClean="0"/>
          </a:p>
          <a:p>
            <a:pPr algn="just">
              <a:lnSpc>
                <a:spcPct val="90000"/>
              </a:lnSpc>
              <a:defRPr/>
            </a:pPr>
            <a:r>
              <a:rPr lang="en-US" altLang="zh-CN" noProof="1" smtClean="0"/>
              <a:t>However</a:t>
            </a:r>
            <a:r>
              <a:rPr lang="en-US" altLang="zh-CN" noProof="1" smtClean="0"/>
              <a:t>, the term “Wi-Fi” is used in general English as a synonym for “WLAN” since most modern WLANs are based on these standards. “Wi-Fi” is a trademark of the Wi-Fi Alliance</a:t>
            </a:r>
            <a:r>
              <a:rPr lang="en-US" altLang="zh-CN" noProof="1" smtClean="0"/>
              <a:t>. </a:t>
            </a:r>
            <a:endParaRPr lang="en-US" altLang="zh-CN" noProof="1" smtClean="0"/>
          </a:p>
          <a:p>
            <a:pPr algn="just">
              <a:lnSpc>
                <a:spcPct val="90000"/>
              </a:lnSpc>
              <a:defRPr/>
            </a:pPr>
            <a:r>
              <a:rPr lang="en-US" altLang="zh-CN" noProof="1" smtClean="0"/>
              <a:t>The </a:t>
            </a:r>
            <a:r>
              <a:rPr lang="en-US" altLang="zh-CN" noProof="1" smtClean="0"/>
              <a:t>“Wi-Fi CERTIFIED” trademark can only be used by Wi-Fi products that successfully complete Wi-Fi Alliance interoperability </a:t>
            </a:r>
            <a:r>
              <a:rPr lang="en-US" altLang="zh-CN" noProof="1" smtClean="0"/>
              <a:t>certification </a:t>
            </a:r>
            <a:r>
              <a:rPr lang="en-US" altLang="zh-CN" noProof="1" smtClean="0"/>
              <a:t>testing.</a:t>
            </a:r>
            <a:endParaRPr lang="en-US" altLang="zh-CN" noProof="1" smtClean="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85794"/>
            <a:ext cx="8229600" cy="5340369"/>
          </a:xfrm>
        </p:spPr>
        <p:txBody>
          <a:bodyPr>
            <a:normAutofit/>
          </a:bodyPr>
          <a:lstStyle/>
          <a:p>
            <a:r>
              <a:rPr lang="en-US" altLang="zh-CN" noProof="1" smtClean="0"/>
              <a:t>Many devices can use Wi-Fi, e.g. personal computers, video-game consoles, smartphones, digital cameras, tablet computers and digital audio players</a:t>
            </a:r>
            <a:r>
              <a:rPr lang="en-US" altLang="zh-CN" noProof="1" smtClean="0"/>
              <a:t>. </a:t>
            </a:r>
            <a:endParaRPr lang="en-US" altLang="zh-CN" noProof="1" smtClean="0"/>
          </a:p>
          <a:p>
            <a:r>
              <a:rPr lang="en-US" altLang="zh-CN" noProof="1" smtClean="0"/>
              <a:t>These </a:t>
            </a:r>
            <a:r>
              <a:rPr lang="en-US" altLang="zh-CN" noProof="1" smtClean="0"/>
              <a:t>can connect to a network resource such as the Internet via a wireless network access point</a:t>
            </a:r>
            <a:r>
              <a:rPr lang="en-US" altLang="zh-CN" noProof="1" smtClean="0"/>
              <a:t>. </a:t>
            </a:r>
            <a:endParaRPr lang="en-US" altLang="zh-CN" noProof="1" smtClean="0"/>
          </a:p>
          <a:p>
            <a:r>
              <a:rPr lang="en-US" altLang="zh-CN" noProof="1" smtClean="0"/>
              <a:t>Such </a:t>
            </a:r>
            <a:r>
              <a:rPr lang="en-US" altLang="zh-CN" noProof="1" smtClean="0"/>
              <a:t>an access point (or hotspot) has a range of about 20 meters (66 feet) indoors and a greater range outdoors</a:t>
            </a:r>
            <a:r>
              <a:rPr lang="en-US" altLang="zh-CN" noProof="1" smtClean="0"/>
              <a:t>. </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85794"/>
            <a:ext cx="8229600" cy="5340369"/>
          </a:xfrm>
        </p:spPr>
        <p:txBody>
          <a:bodyPr>
            <a:normAutofit/>
          </a:bodyPr>
          <a:lstStyle/>
          <a:p>
            <a:r>
              <a:rPr lang="en-US" altLang="zh-CN" noProof="1" smtClean="0"/>
              <a:t>Hotspot </a:t>
            </a:r>
            <a:r>
              <a:rPr lang="en-US" altLang="zh-CN" noProof="1" smtClean="0"/>
              <a:t>coverage can comprise an area as small as a single room with walls that block radio waves, or as large as many square kilometers achieved by using multiple overlapping </a:t>
            </a:r>
            <a:r>
              <a:rPr lang="en-US" altLang="zh-CN" noProof="1" smtClean="0"/>
              <a:t>access </a:t>
            </a:r>
            <a:r>
              <a:rPr lang="en-US" altLang="zh-CN" noProof="1" smtClean="0"/>
              <a:t>points. </a:t>
            </a:r>
          </a:p>
          <a:p>
            <a:r>
              <a:rPr lang="en-US" altLang="zh-CN" noProof="1" smtClean="0"/>
              <a:t>Figure </a:t>
            </a:r>
            <a:r>
              <a:rPr lang="en-US" altLang="zh-CN" noProof="1" smtClean="0"/>
              <a:t>3-2 depicts the communication course between a notebook and a printer through an access point.</a:t>
            </a:r>
          </a:p>
          <a:p>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2"/>
          <p:cNvPicPr>
            <a:picLocks noChangeAspect="1" noChangeArrowheads="1"/>
          </p:cNvPicPr>
          <p:nvPr/>
        </p:nvPicPr>
        <p:blipFill>
          <a:blip r:embed="rId2"/>
          <a:srcRect/>
          <a:stretch>
            <a:fillRect/>
          </a:stretch>
        </p:blipFill>
        <p:spPr bwMode="auto">
          <a:xfrm>
            <a:off x="1428728" y="285728"/>
            <a:ext cx="6196013" cy="2136775"/>
          </a:xfrm>
          <a:prstGeom prst="rect">
            <a:avLst/>
          </a:prstGeom>
          <a:noFill/>
          <a:ln w="9525">
            <a:noFill/>
            <a:miter lim="800000"/>
            <a:headEnd/>
            <a:tailEnd/>
          </a:ln>
        </p:spPr>
      </p:pic>
      <p:sp>
        <p:nvSpPr>
          <p:cNvPr id="3" name="文本框 7169"/>
          <p:cNvSpPr txBox="1">
            <a:spLocks noChangeArrowheads="1"/>
          </p:cNvSpPr>
          <p:nvPr/>
        </p:nvSpPr>
        <p:spPr bwMode="auto">
          <a:xfrm>
            <a:off x="428596" y="2571744"/>
            <a:ext cx="8304213" cy="646112"/>
          </a:xfrm>
          <a:prstGeom prst="rect">
            <a:avLst/>
          </a:prstGeom>
          <a:noFill/>
          <a:ln w="9525">
            <a:noFill/>
            <a:miter lim="800000"/>
            <a:headEnd/>
            <a:tailEnd/>
          </a:ln>
        </p:spPr>
        <p:txBody>
          <a:bodyPr>
            <a:spAutoFit/>
          </a:bodyPr>
          <a:lstStyle/>
          <a:p>
            <a:pPr algn="ctr"/>
            <a:r>
              <a:rPr lang="en-US" altLang="zh-CN" sz="1800"/>
              <a:t>Figure 3-2  Depiction of a device sending information wirelessly to another device,  both connected to the local network, in order to print a document.</a:t>
            </a:r>
          </a:p>
        </p:txBody>
      </p:sp>
      <p:pic>
        <p:nvPicPr>
          <p:cNvPr id="35842" name="Picture 2" descr="https://www.yangfanhao.com/wp-content/uploads/2022/03/ca32483786784e02a212a7691a5148fa.jpg"/>
          <p:cNvPicPr>
            <a:picLocks noChangeAspect="1" noChangeArrowheads="1"/>
          </p:cNvPicPr>
          <p:nvPr/>
        </p:nvPicPr>
        <p:blipFill>
          <a:blip r:embed="rId3"/>
          <a:srcRect/>
          <a:stretch>
            <a:fillRect/>
          </a:stretch>
        </p:blipFill>
        <p:spPr bwMode="auto">
          <a:xfrm>
            <a:off x="857224" y="3357562"/>
            <a:ext cx="4679188" cy="2571768"/>
          </a:xfrm>
          <a:prstGeom prst="rect">
            <a:avLst/>
          </a:prstGeom>
          <a:noFill/>
        </p:spPr>
      </p:pic>
      <p:sp>
        <p:nvSpPr>
          <p:cNvPr id="5" name="TextBox 4"/>
          <p:cNvSpPr txBox="1"/>
          <p:nvPr/>
        </p:nvSpPr>
        <p:spPr>
          <a:xfrm>
            <a:off x="5643570" y="4786322"/>
            <a:ext cx="1938031" cy="369332"/>
          </a:xfrm>
          <a:prstGeom prst="rect">
            <a:avLst/>
          </a:prstGeom>
          <a:noFill/>
        </p:spPr>
        <p:txBody>
          <a:bodyPr wrap="none" rtlCol="0">
            <a:spAutoFit/>
          </a:bodyPr>
          <a:lstStyle/>
          <a:p>
            <a:r>
              <a:rPr lang="en-US" altLang="zh-CN" smtClean="0"/>
              <a:t>From the Internet</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with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blinds(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42918"/>
            <a:ext cx="8229600" cy="5483245"/>
          </a:xfrm>
        </p:spPr>
        <p:txBody>
          <a:bodyPr>
            <a:normAutofit lnSpcReduction="10000"/>
          </a:bodyPr>
          <a:lstStyle/>
          <a:p>
            <a:r>
              <a:rPr lang="en-US" altLang="zh-CN" noProof="1" smtClean="0"/>
              <a:t>Wi-Fi can be less secure than wired connections, such as Ethernet, because an intruder does not need a physical connection</a:t>
            </a:r>
            <a:r>
              <a:rPr lang="en-US" altLang="zh-CN" noProof="1" smtClean="0"/>
              <a:t>. </a:t>
            </a:r>
            <a:endParaRPr lang="en-US" altLang="zh-CN" noProof="1" smtClean="0"/>
          </a:p>
          <a:p>
            <a:r>
              <a:rPr lang="en-US" altLang="zh-CN" noProof="1" smtClean="0"/>
              <a:t>Web </a:t>
            </a:r>
            <a:r>
              <a:rPr lang="en-US" altLang="zh-CN" noProof="1" smtClean="0"/>
              <a:t>pages that use SSL are secure but unencrypted internet access can easily be detected </a:t>
            </a:r>
            <a:r>
              <a:rPr lang="en-US" altLang="zh-CN" noProof="1" smtClean="0"/>
              <a:t>by </a:t>
            </a:r>
            <a:r>
              <a:rPr lang="en-US" altLang="zh-CN" noProof="1" smtClean="0"/>
              <a:t>intruders. </a:t>
            </a:r>
          </a:p>
          <a:p>
            <a:r>
              <a:rPr lang="en-US" altLang="zh-CN" noProof="1" smtClean="0"/>
              <a:t>Because </a:t>
            </a:r>
            <a:r>
              <a:rPr lang="en-US" altLang="zh-CN" noProof="1" smtClean="0"/>
              <a:t>of this, Wi-Fi has adopted various encryption technologies</a:t>
            </a:r>
            <a:r>
              <a:rPr lang="en-US" altLang="zh-CN" noProof="1" smtClean="0"/>
              <a:t>. </a:t>
            </a:r>
            <a:endParaRPr lang="en-US" altLang="zh-CN" noProof="1" smtClean="0"/>
          </a:p>
          <a:p>
            <a:r>
              <a:rPr lang="en-US" altLang="zh-CN" noProof="1" smtClean="0"/>
              <a:t>The </a:t>
            </a:r>
            <a:r>
              <a:rPr lang="en-US" altLang="zh-CN" noProof="1" smtClean="0"/>
              <a:t>early encryption WEP proved easy </a:t>
            </a:r>
            <a:r>
              <a:rPr lang="en-US" altLang="zh-CN" noProof="1" smtClean="0"/>
              <a:t>to </a:t>
            </a:r>
            <a:r>
              <a:rPr lang="en-US" altLang="zh-CN" noProof="1" smtClean="0"/>
              <a:t>break. </a:t>
            </a:r>
            <a:endParaRPr lang="en-US" altLang="zh-CN" noProof="1" smtClean="0"/>
          </a:p>
          <a:p>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42918"/>
            <a:ext cx="8229600" cy="5483245"/>
          </a:xfrm>
        </p:spPr>
        <p:txBody>
          <a:bodyPr>
            <a:normAutofit/>
          </a:bodyPr>
          <a:lstStyle/>
          <a:p>
            <a:r>
              <a:rPr lang="en-US" altLang="zh-CN" noProof="1" smtClean="0"/>
              <a:t>Higher </a:t>
            </a:r>
            <a:r>
              <a:rPr lang="en-US" altLang="zh-CN" noProof="1" smtClean="0"/>
              <a:t>quality protocols (WPA, WPA2) were </a:t>
            </a:r>
            <a:r>
              <a:rPr lang="en-US" altLang="zh-CN" noProof="1" smtClean="0"/>
              <a:t>added </a:t>
            </a:r>
            <a:r>
              <a:rPr lang="en-US" altLang="zh-CN" noProof="1" smtClean="0"/>
              <a:t>later. </a:t>
            </a:r>
          </a:p>
          <a:p>
            <a:r>
              <a:rPr lang="en-US" altLang="zh-CN" noProof="1" smtClean="0"/>
              <a:t>An </a:t>
            </a:r>
            <a:r>
              <a:rPr lang="en-US" altLang="zh-CN" noProof="1" smtClean="0"/>
              <a:t>optional feature added in 2007, called Wi-Fi Protected Setup (WPS), had a serious flaw that allowed an attacker to recover the </a:t>
            </a:r>
            <a:r>
              <a:rPr lang="en-US" altLang="zh-CN" noProof="1" smtClean="0"/>
              <a:t>router’s </a:t>
            </a:r>
            <a:r>
              <a:rPr lang="en-US" altLang="zh-CN" noProof="1" smtClean="0"/>
              <a:t>password. </a:t>
            </a:r>
          </a:p>
          <a:p>
            <a:r>
              <a:rPr lang="en-US" altLang="zh-CN" noProof="1" smtClean="0"/>
              <a:t>The </a:t>
            </a:r>
            <a:r>
              <a:rPr lang="en-US" altLang="zh-CN" noProof="1" smtClean="0"/>
              <a:t>Wi-Fi Alliance has since updated its test plan and certification program to ensure all newly certified devices resist attacks.</a:t>
            </a:r>
          </a:p>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mtClean="0"/>
              <a:t>KEYWORDS</a:t>
            </a:r>
            <a:endParaRPr lang="zh-CN" altLang="en-US"/>
          </a:p>
        </p:txBody>
      </p:sp>
      <p:sp>
        <p:nvSpPr>
          <p:cNvPr id="3" name="内容占位符 2"/>
          <p:cNvSpPr>
            <a:spLocks noGrp="1"/>
          </p:cNvSpPr>
          <p:nvPr>
            <p:ph idx="1"/>
          </p:nvPr>
        </p:nvSpPr>
        <p:spPr>
          <a:xfrm>
            <a:off x="428596" y="1447800"/>
            <a:ext cx="8258204" cy="4572000"/>
          </a:xfrm>
        </p:spPr>
        <p:txBody>
          <a:bodyPr>
            <a:normAutofit fontScale="92500" lnSpcReduction="10000"/>
          </a:bodyPr>
          <a:lstStyle/>
          <a:p>
            <a:pPr>
              <a:lnSpc>
                <a:spcPct val="130000"/>
              </a:lnSpc>
            </a:pPr>
            <a:r>
              <a:rPr lang="en-US" altLang="zh-CN" smtClean="0"/>
              <a:t>   </a:t>
            </a:r>
            <a:r>
              <a:rPr lang="zh-CN" altLang="zh-CN" sz="2400" smtClean="0"/>
              <a:t>LAN </a:t>
            </a:r>
            <a:r>
              <a:rPr lang="en-US" altLang="zh-CN" sz="2400" smtClean="0"/>
              <a:t> </a:t>
            </a:r>
            <a:r>
              <a:rPr lang="zh-CN" altLang="zh-CN" sz="2400" smtClean="0"/>
              <a:t>(</a:t>
            </a:r>
            <a:r>
              <a:rPr lang="zh-CN" altLang="zh-CN" sz="2400" smtClean="0"/>
              <a:t>Local Area Network)               局域网</a:t>
            </a:r>
          </a:p>
          <a:p>
            <a:pPr>
              <a:lnSpc>
                <a:spcPct val="130000"/>
              </a:lnSpc>
            </a:pPr>
            <a:r>
              <a:rPr lang="zh-CN" altLang="zh-CN" sz="2400" smtClean="0"/>
              <a:t>　</a:t>
            </a:r>
            <a:r>
              <a:rPr lang="zh-CN" altLang="zh-CN" sz="2400" smtClean="0"/>
              <a:t>WAN</a:t>
            </a:r>
            <a:r>
              <a:rPr lang="en-US" altLang="zh-CN" sz="2400" smtClean="0"/>
              <a:t> </a:t>
            </a:r>
            <a:r>
              <a:rPr lang="zh-CN" altLang="zh-CN" sz="2400" smtClean="0"/>
              <a:t>(</a:t>
            </a:r>
            <a:r>
              <a:rPr lang="zh-CN" altLang="zh-CN" sz="2400" smtClean="0"/>
              <a:t>Wide Area Network)                广域网</a:t>
            </a:r>
          </a:p>
          <a:p>
            <a:pPr>
              <a:lnSpc>
                <a:spcPct val="130000"/>
              </a:lnSpc>
            </a:pPr>
            <a:r>
              <a:rPr lang="zh-CN" altLang="zh-CN" sz="2400" smtClean="0"/>
              <a:t>　telecommunication                       	  电信，远程通信                       </a:t>
            </a:r>
          </a:p>
          <a:p>
            <a:pPr>
              <a:lnSpc>
                <a:spcPct val="130000"/>
              </a:lnSpc>
            </a:pPr>
            <a:r>
              <a:rPr lang="zh-CN" altLang="zh-CN" sz="2400" smtClean="0"/>
              <a:t>　twisted pair                             	  双绞线（对）</a:t>
            </a:r>
          </a:p>
          <a:p>
            <a:pPr>
              <a:lnSpc>
                <a:spcPct val="130000"/>
              </a:lnSpc>
            </a:pPr>
            <a:r>
              <a:rPr lang="zh-CN" altLang="zh-CN" sz="2400" smtClean="0"/>
              <a:t>　Wi-Fi (Wireless Fidelity)                   无线保真                          </a:t>
            </a:r>
          </a:p>
          <a:p>
            <a:pPr>
              <a:lnSpc>
                <a:spcPct val="130000"/>
              </a:lnSpc>
            </a:pPr>
            <a:r>
              <a:rPr lang="zh-CN" altLang="zh-CN" sz="2400" smtClean="0"/>
              <a:t>　network topology                        	  网络拓扑(结构)</a:t>
            </a:r>
          </a:p>
          <a:p>
            <a:pPr>
              <a:lnSpc>
                <a:spcPct val="130000"/>
              </a:lnSpc>
            </a:pPr>
            <a:r>
              <a:rPr lang="zh-CN" altLang="zh-CN" sz="2400" smtClean="0"/>
              <a:t>　ring                                    	            环</a:t>
            </a:r>
          </a:p>
          <a:p>
            <a:pPr>
              <a:lnSpc>
                <a:spcPct val="130000"/>
              </a:lnSpc>
            </a:pPr>
            <a:r>
              <a:rPr lang="zh-CN" altLang="zh-CN" sz="2400" smtClean="0"/>
              <a:t>　bus                                    	            总线</a:t>
            </a:r>
          </a:p>
          <a:p>
            <a:pPr>
              <a:lnSpc>
                <a:spcPct val="130000"/>
              </a:lnSpc>
            </a:pPr>
            <a:r>
              <a:rPr lang="zh-CN" altLang="zh-CN" sz="2400" smtClean="0"/>
              <a:t>　mesh                                   	            网格</a:t>
            </a:r>
            <a:endParaRPr lang="zh-CN" altLang="zh-CN" sz="2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b="1" noProof="1" smtClean="0"/>
              <a:t>2</a:t>
            </a:r>
            <a:r>
              <a:rPr lang="en-US" altLang="zh-CN" b="1" noProof="1" smtClean="0"/>
              <a:t>. </a:t>
            </a:r>
            <a:r>
              <a:rPr lang="en-US" altLang="zh-CN" b="1" noProof="1" smtClean="0"/>
              <a:t>Bluetooth</a:t>
            </a:r>
            <a:endParaRPr lang="zh-CN" altLang="en-US"/>
          </a:p>
        </p:txBody>
      </p:sp>
      <p:sp>
        <p:nvSpPr>
          <p:cNvPr id="3" name="内容占位符 2"/>
          <p:cNvSpPr>
            <a:spLocks noGrp="1"/>
          </p:cNvSpPr>
          <p:nvPr>
            <p:ph idx="1"/>
          </p:nvPr>
        </p:nvSpPr>
        <p:spPr/>
        <p:txBody>
          <a:bodyPr>
            <a:normAutofit fontScale="92500" lnSpcReduction="20000"/>
          </a:bodyPr>
          <a:lstStyle/>
          <a:p>
            <a:pPr algn="just">
              <a:defRPr/>
            </a:pPr>
            <a:r>
              <a:rPr lang="en-US" altLang="zh-CN" noProof="1" smtClean="0"/>
              <a:t>　　Bluetooth is a wireless technology standard for exchanging data over short distances (using short-wavelength UHF radio waves in the ISM band from 2.4 to 2.485GHz) from fixed and mobile devices, and building personal area networks </a:t>
            </a:r>
            <a:r>
              <a:rPr lang="en-US" altLang="zh-CN" noProof="1" smtClean="0"/>
              <a:t>(</a:t>
            </a:r>
            <a:r>
              <a:rPr lang="en-US" altLang="zh-CN" noProof="1" smtClean="0"/>
              <a:t>PANs). </a:t>
            </a:r>
          </a:p>
          <a:p>
            <a:pPr algn="just">
              <a:defRPr/>
            </a:pPr>
            <a:r>
              <a:rPr lang="en-US" altLang="zh-CN" noProof="1" smtClean="0"/>
              <a:t>Invented </a:t>
            </a:r>
            <a:r>
              <a:rPr lang="en-US" altLang="zh-CN" noProof="1" smtClean="0"/>
              <a:t>by telecom vendor Ericsson in 1994, it was originally conceived as a wireless alternative to RS-232 data cables</a:t>
            </a:r>
            <a:r>
              <a:rPr lang="en-US" altLang="zh-CN" noProof="1" smtClean="0"/>
              <a:t>. </a:t>
            </a:r>
            <a:endParaRPr lang="en-US" altLang="zh-CN" noProof="1" smtClean="0"/>
          </a:p>
          <a:p>
            <a:pPr algn="just">
              <a:defRPr/>
            </a:pPr>
            <a:r>
              <a:rPr lang="en-US" altLang="zh-CN" noProof="1" smtClean="0"/>
              <a:t>It </a:t>
            </a:r>
            <a:r>
              <a:rPr lang="en-US" altLang="zh-CN" noProof="1" smtClean="0"/>
              <a:t>can connect several devices, overcoming problems of synchronization</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571480"/>
            <a:ext cx="8229600" cy="5554683"/>
          </a:xfrm>
        </p:spPr>
        <p:txBody>
          <a:bodyPr>
            <a:normAutofit/>
          </a:bodyPr>
          <a:lstStyle/>
          <a:p>
            <a:r>
              <a:rPr lang="en-US" altLang="zh-CN" noProof="1" smtClean="0"/>
              <a:t>Bluetooth is managed by the Bluetooth Special Interest Group (SIG), which has more than 25,000 member companies in the areas of telecommunication, computing, networking, and </a:t>
            </a:r>
            <a:r>
              <a:rPr lang="en-US" altLang="zh-CN" noProof="1" smtClean="0"/>
              <a:t>consumer </a:t>
            </a:r>
            <a:r>
              <a:rPr lang="en-US" altLang="zh-CN" noProof="1" smtClean="0"/>
              <a:t>electronics.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571480"/>
            <a:ext cx="8229600" cy="5554683"/>
          </a:xfrm>
        </p:spPr>
        <p:txBody>
          <a:bodyPr>
            <a:normAutofit/>
          </a:bodyPr>
          <a:lstStyle/>
          <a:p>
            <a:r>
              <a:rPr lang="en-US" altLang="zh-CN" noProof="1" smtClean="0"/>
              <a:t>The </a:t>
            </a:r>
            <a:r>
              <a:rPr lang="en-US" altLang="zh-CN" noProof="1" smtClean="0"/>
              <a:t>IEEE standardized Bluetooth as IEEE 802.15.1, but no longer maintains the standard</a:t>
            </a:r>
            <a:r>
              <a:rPr lang="en-US" altLang="zh-CN" noProof="1" smtClean="0"/>
              <a:t>. </a:t>
            </a:r>
            <a:endParaRPr lang="en-US" altLang="zh-CN" noProof="1" smtClean="0"/>
          </a:p>
          <a:p>
            <a:r>
              <a:rPr lang="en-US" altLang="zh-CN" noProof="1" smtClean="0"/>
              <a:t>The </a:t>
            </a:r>
            <a:r>
              <a:rPr lang="en-US" altLang="zh-CN" noProof="1" smtClean="0"/>
              <a:t>Bluetooth SIG oversees development of the specification, manages the qualification program, and protects the trademarks</a:t>
            </a:r>
            <a:r>
              <a:rPr lang="en-US" altLang="zh-CN" noProof="1" smtClean="0"/>
              <a:t>. </a:t>
            </a:r>
            <a:endParaRPr lang="en-US" altLang="zh-CN" noProof="1" smtClean="0"/>
          </a:p>
          <a:p>
            <a:r>
              <a:rPr lang="en-US" altLang="zh-CN" noProof="1" smtClean="0"/>
              <a:t>A </a:t>
            </a:r>
            <a:r>
              <a:rPr lang="en-US" altLang="zh-CN" noProof="1" smtClean="0"/>
              <a:t>manufacturer must make a device to meet Bluetooth SIG standards, and to market it as a Bluetooth device</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14356"/>
            <a:ext cx="8229600" cy="5411807"/>
          </a:xfrm>
        </p:spPr>
        <p:txBody>
          <a:bodyPr>
            <a:normAutofit/>
          </a:bodyPr>
          <a:lstStyle/>
          <a:p>
            <a:r>
              <a:rPr lang="en-US" altLang="zh-CN" noProof="1" smtClean="0"/>
              <a:t>Bluetooth is a standard wire-replacement communications protocol primarily designed for low-power consumption, with a short range based on low-cost transceiver microchips in each device</a:t>
            </a:r>
            <a:r>
              <a:rPr lang="en-US" altLang="zh-CN" noProof="1" smtClean="0"/>
              <a:t>. </a:t>
            </a:r>
            <a:endParaRPr lang="en-US" altLang="zh-CN" noProof="1" smtClean="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14356"/>
            <a:ext cx="8229600" cy="5411807"/>
          </a:xfrm>
        </p:spPr>
        <p:txBody>
          <a:bodyPr>
            <a:normAutofit/>
          </a:bodyPr>
          <a:lstStyle/>
          <a:p>
            <a:r>
              <a:rPr lang="en-US" altLang="zh-CN" noProof="1" smtClean="0"/>
              <a:t>Because </a:t>
            </a:r>
            <a:r>
              <a:rPr lang="en-US" altLang="zh-CN" noProof="1" smtClean="0"/>
              <a:t>the devices use a radio (broadcast) communications system, they do  not have to be in visual line of sight of each other, however a quasi optical wireless </a:t>
            </a:r>
            <a:r>
              <a:rPr lang="en-US" altLang="zh-CN" noProof="1" smtClean="0"/>
              <a:t>path </a:t>
            </a:r>
            <a:r>
              <a:rPr lang="en-US" altLang="zh-CN" noProof="1" smtClean="0"/>
              <a:t>must </a:t>
            </a:r>
            <a:r>
              <a:rPr lang="en-US" altLang="zh-CN" noProof="1" smtClean="0"/>
              <a:t>be </a:t>
            </a:r>
            <a:r>
              <a:rPr lang="en-US" altLang="zh-CN" noProof="1" smtClean="0"/>
              <a:t>viable. </a:t>
            </a:r>
          </a:p>
          <a:p>
            <a:r>
              <a:rPr lang="en-US" altLang="zh-CN" noProof="1" smtClean="0"/>
              <a:t>Range </a:t>
            </a:r>
            <a:r>
              <a:rPr lang="en-US" altLang="zh-CN" noProof="1" smtClean="0"/>
              <a:t>is power-class-dependent, but effective ranges vary in practice; </a:t>
            </a:r>
            <a:r>
              <a:rPr lang="en-US" altLang="zh-CN" noProof="1" smtClean="0"/>
              <a:t>see </a:t>
            </a:r>
            <a:r>
              <a:rPr lang="en-US" altLang="zh-CN" noProof="1" smtClean="0"/>
              <a:t>Figure </a:t>
            </a:r>
            <a:r>
              <a:rPr lang="en-US" altLang="zh-CN" noProof="1" smtClean="0"/>
              <a:t>3-3.</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3"/>
          <p:cNvPicPr>
            <a:picLocks noChangeAspect="1" noChangeArrowheads="1"/>
          </p:cNvPicPr>
          <p:nvPr/>
        </p:nvPicPr>
        <p:blipFill>
          <a:blip r:embed="rId2"/>
          <a:srcRect/>
          <a:stretch>
            <a:fillRect/>
          </a:stretch>
        </p:blipFill>
        <p:spPr bwMode="auto">
          <a:xfrm>
            <a:off x="695325" y="2139950"/>
            <a:ext cx="7399338" cy="2301875"/>
          </a:xfrm>
          <a:prstGeom prst="rect">
            <a:avLst/>
          </a:prstGeom>
          <a:noFill/>
          <a:ln w="9525">
            <a:noFill/>
            <a:miter lim="800000"/>
            <a:headEnd/>
            <a:tailEnd/>
          </a:ln>
        </p:spPr>
      </p:pic>
      <p:sp>
        <p:nvSpPr>
          <p:cNvPr id="3" name="文本框 7169"/>
          <p:cNvSpPr txBox="1">
            <a:spLocks noChangeArrowheads="1"/>
          </p:cNvSpPr>
          <p:nvPr/>
        </p:nvSpPr>
        <p:spPr bwMode="auto">
          <a:xfrm>
            <a:off x="2138363" y="5289550"/>
            <a:ext cx="5148281" cy="630238"/>
          </a:xfrm>
          <a:prstGeom prst="rect">
            <a:avLst/>
          </a:prstGeom>
          <a:noFill/>
          <a:ln w="9525">
            <a:noFill/>
            <a:miter lim="800000"/>
            <a:headEnd/>
            <a:tailEnd/>
          </a:ln>
        </p:spPr>
        <p:txBody>
          <a:bodyPr wrap="square">
            <a:spAutoFit/>
          </a:bodyPr>
          <a:lstStyle/>
          <a:p>
            <a:pPr algn="just">
              <a:lnSpc>
                <a:spcPct val="125000"/>
              </a:lnSpc>
            </a:pPr>
            <a:r>
              <a:rPr lang="en-US" altLang="zh-CN" sz="2800"/>
              <a:t>Figure 3-3  Class of Bluetooth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with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blinds(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b="1" noProof="1" smtClean="0"/>
              <a:t>3. Bluetooth vs</a:t>
            </a:r>
            <a:r>
              <a:rPr lang="en-US" altLang="zh-CN" b="1" noProof="1" smtClean="0"/>
              <a:t>. </a:t>
            </a:r>
            <a:r>
              <a:rPr lang="en-US" altLang="zh-CN" b="1" noProof="1" smtClean="0"/>
              <a:t>Wi-Fi</a:t>
            </a:r>
            <a:endParaRPr lang="zh-CN" altLang="en-US"/>
          </a:p>
        </p:txBody>
      </p:sp>
      <p:sp>
        <p:nvSpPr>
          <p:cNvPr id="3" name="内容占位符 2"/>
          <p:cNvSpPr>
            <a:spLocks noGrp="1"/>
          </p:cNvSpPr>
          <p:nvPr>
            <p:ph idx="1"/>
          </p:nvPr>
        </p:nvSpPr>
        <p:spPr/>
        <p:txBody>
          <a:bodyPr>
            <a:normAutofit/>
          </a:bodyPr>
          <a:lstStyle/>
          <a:p>
            <a:pPr algn="just">
              <a:defRPr/>
            </a:pPr>
            <a:r>
              <a:rPr lang="en-US" altLang="zh-CN" noProof="1" smtClean="0"/>
              <a:t>　　Bluetooth and Wi-Fi have some similar applications: setting up networks, printing, or transferring files. Wi-Fi is intended as a replacement for high speed cabling for general local area network access in work areas</a:t>
            </a:r>
            <a:r>
              <a:rPr lang="en-US" altLang="zh-CN" noProof="1" smtClean="0"/>
              <a:t>. </a:t>
            </a:r>
            <a:endParaRPr lang="en-US" altLang="zh-CN" noProof="1" smtClean="0"/>
          </a:p>
          <a:p>
            <a:pPr algn="just">
              <a:defRPr/>
            </a:pPr>
            <a:r>
              <a:rPr lang="en-US" altLang="zh-CN" noProof="1" smtClean="0"/>
              <a:t>This </a:t>
            </a:r>
            <a:r>
              <a:rPr lang="en-US" altLang="zh-CN" noProof="1" smtClean="0"/>
              <a:t>category of applications is sometimes called wireless local area networks (WLAN</a:t>
            </a:r>
            <a:r>
              <a:rPr lang="en-US" altLang="zh-CN" noProof="1" smtClean="0"/>
              <a:t>). </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71546"/>
            <a:ext cx="8229600" cy="5054617"/>
          </a:xfrm>
        </p:spPr>
        <p:txBody>
          <a:bodyPr>
            <a:normAutofit/>
          </a:bodyPr>
          <a:lstStyle/>
          <a:p>
            <a:pPr>
              <a:defRPr/>
            </a:pPr>
            <a:r>
              <a:rPr lang="en-US" altLang="zh-CN" noProof="1" smtClean="0"/>
              <a:t>　</a:t>
            </a:r>
            <a:r>
              <a:rPr lang="en-US" altLang="zh-CN" noProof="1" smtClean="0"/>
              <a:t>　</a:t>
            </a:r>
            <a:r>
              <a:rPr lang="en-US" altLang="zh-CN" noProof="1" smtClean="0"/>
              <a:t>Bluetooth </a:t>
            </a:r>
            <a:r>
              <a:rPr lang="en-US" altLang="zh-CN" noProof="1" smtClean="0"/>
              <a:t>was intended for portable equipment and its applications</a:t>
            </a:r>
            <a:r>
              <a:rPr lang="en-US" altLang="zh-CN" noProof="1" smtClean="0"/>
              <a:t>. </a:t>
            </a:r>
            <a:endParaRPr lang="en-US" altLang="zh-CN" noProof="1" smtClean="0"/>
          </a:p>
          <a:p>
            <a:pPr>
              <a:defRPr/>
            </a:pPr>
            <a:r>
              <a:rPr lang="en-US" altLang="zh-CN" noProof="1" smtClean="0"/>
              <a:t>The </a:t>
            </a:r>
            <a:r>
              <a:rPr lang="en-US" altLang="zh-CN" noProof="1" smtClean="0"/>
              <a:t>category of applications is outlined as the wireless personal area network (WPAN</a:t>
            </a:r>
            <a:r>
              <a:rPr lang="en-US" altLang="zh-CN" noProof="1" smtClean="0"/>
              <a:t>). </a:t>
            </a:r>
            <a:endParaRPr lang="en-US" altLang="zh-CN" noProof="1" smtClean="0"/>
          </a:p>
          <a:p>
            <a:pPr>
              <a:defRPr/>
            </a:pPr>
            <a:r>
              <a:rPr lang="en-US" altLang="zh-CN" noProof="1" smtClean="0"/>
              <a:t>Bluetooth </a:t>
            </a:r>
            <a:r>
              <a:rPr lang="en-US" altLang="zh-CN" noProof="1" smtClean="0"/>
              <a:t>is a replacement for cabling in a variety of personally carried applications in any setting and also works for fixed location applications such as smart energy functionality in the home (thermostats, etc.)</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en-US" altLang="zh-CN" noProof="1" smtClean="0"/>
              <a:t>Wi-Fi and Bluetooth are to some extent complementary in their applications and usage</a:t>
            </a:r>
            <a:r>
              <a:rPr lang="en-US" altLang="zh-CN" noProof="1" smtClean="0"/>
              <a:t>. </a:t>
            </a:r>
            <a:endParaRPr lang="en-US" altLang="zh-CN" noProof="1" smtClean="0"/>
          </a:p>
          <a:p>
            <a:r>
              <a:rPr lang="en-US" altLang="zh-CN" noProof="1" smtClean="0"/>
              <a:t>Wi-Fi </a:t>
            </a:r>
            <a:r>
              <a:rPr lang="en-US" altLang="zh-CN" noProof="1" smtClean="0"/>
              <a:t>is usually access point-centered, with an asymmetrical client-server connection with all traffic routed through the access point, while Bluetooth is usually symmetrical, between two </a:t>
            </a:r>
            <a:r>
              <a:rPr lang="en-US" altLang="zh-CN" noProof="1" smtClean="0"/>
              <a:t>Bluetooth </a:t>
            </a:r>
            <a:r>
              <a:rPr lang="en-US" altLang="zh-CN" noProof="1" smtClean="0"/>
              <a:t>devices. </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1600200"/>
            <a:ext cx="8501122" cy="4525963"/>
          </a:xfrm>
        </p:spPr>
        <p:txBody>
          <a:bodyPr>
            <a:normAutofit/>
          </a:bodyPr>
          <a:lstStyle/>
          <a:p>
            <a:r>
              <a:rPr lang="en-US" altLang="zh-CN" noProof="1" smtClean="0"/>
              <a:t>Bluetooth </a:t>
            </a:r>
            <a:r>
              <a:rPr lang="en-US" altLang="zh-CN" noProof="1" smtClean="0"/>
              <a:t>serves well in simple applications where two devices need to connect with minimal configuration like a button press, as in headsets and remote controls, while Wi-Fi suits better in applications where some degree of client configuration is possible and high speeds are required, especially for network access through an </a:t>
            </a:r>
            <a:r>
              <a:rPr lang="en-US" altLang="zh-CN" noProof="1" smtClean="0"/>
              <a:t>access </a:t>
            </a:r>
            <a:r>
              <a:rPr lang="en-US" altLang="zh-CN" noProof="1" smtClean="0"/>
              <a:t>node.</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14400" y="642918"/>
            <a:ext cx="7772400" cy="5376882"/>
          </a:xfrm>
        </p:spPr>
        <p:txBody>
          <a:bodyPr>
            <a:normAutofit/>
          </a:bodyPr>
          <a:lstStyle/>
          <a:p>
            <a:pPr>
              <a:lnSpc>
                <a:spcPct val="130000"/>
              </a:lnSpc>
            </a:pPr>
            <a:r>
              <a:rPr lang="en-US" altLang="zh-CN" sz="2400" smtClean="0"/>
              <a:t>    </a:t>
            </a:r>
            <a:r>
              <a:rPr lang="zh-CN" altLang="zh-CN" sz="2400" smtClean="0"/>
              <a:t> </a:t>
            </a:r>
            <a:r>
              <a:rPr lang="zh-CN" altLang="zh-CN" sz="2400" smtClean="0"/>
              <a:t>star                                    	星型</a:t>
            </a:r>
          </a:p>
          <a:p>
            <a:pPr>
              <a:lnSpc>
                <a:spcPct val="130000"/>
              </a:lnSpc>
            </a:pPr>
            <a:r>
              <a:rPr lang="zh-CN" altLang="zh-CN" sz="2400" smtClean="0"/>
              <a:t>　Switched Ethernet                  交换式以太网</a:t>
            </a:r>
          </a:p>
          <a:p>
            <a:pPr>
              <a:lnSpc>
                <a:spcPct val="130000"/>
              </a:lnSpc>
            </a:pPr>
            <a:r>
              <a:rPr lang="zh-CN" altLang="zh-CN" sz="2400" smtClean="0"/>
              <a:t>　switch                                 	交换机</a:t>
            </a:r>
          </a:p>
          <a:p>
            <a:pPr>
              <a:lnSpc>
                <a:spcPct val="130000"/>
              </a:lnSpc>
            </a:pPr>
            <a:r>
              <a:rPr lang="zh-CN" altLang="zh-CN" sz="2400" smtClean="0"/>
              <a:t>　router                                  	路由器</a:t>
            </a:r>
          </a:p>
          <a:p>
            <a:pPr>
              <a:lnSpc>
                <a:spcPct val="130000"/>
              </a:lnSpc>
            </a:pPr>
            <a:r>
              <a:rPr lang="zh-CN" altLang="zh-CN" sz="2400" smtClean="0"/>
              <a:t>　cable modem                          电缆调制解调器</a:t>
            </a:r>
          </a:p>
          <a:p>
            <a:pPr>
              <a:lnSpc>
                <a:spcPct val="130000"/>
              </a:lnSpc>
            </a:pPr>
            <a:r>
              <a:rPr lang="zh-CN" altLang="zh-CN" sz="2400" smtClean="0"/>
              <a:t>　</a:t>
            </a:r>
            <a:r>
              <a:rPr lang="zh-CN" altLang="zh-CN" sz="2400" smtClean="0"/>
              <a:t>ADSL</a:t>
            </a:r>
            <a:r>
              <a:rPr lang="en-US" altLang="zh-CN" sz="2400" smtClean="0"/>
              <a:t> </a:t>
            </a:r>
            <a:r>
              <a:rPr lang="zh-CN" altLang="zh-CN" sz="2400" smtClean="0"/>
              <a:t>(</a:t>
            </a:r>
            <a:r>
              <a:rPr lang="zh-CN" altLang="zh-CN" sz="2400" smtClean="0"/>
              <a:t>Asymmetric Digital Subscriber Line)   	</a:t>
            </a:r>
          </a:p>
          <a:p>
            <a:pPr>
              <a:lnSpc>
                <a:spcPct val="130000"/>
              </a:lnSpc>
            </a:pPr>
            <a:r>
              <a:rPr lang="zh-CN" altLang="zh-CN" sz="2400" smtClean="0"/>
              <a:t>                                                    非对称数字用户线</a:t>
            </a:r>
          </a:p>
          <a:p>
            <a:pPr>
              <a:lnSpc>
                <a:spcPct val="130000"/>
              </a:lnSpc>
            </a:pPr>
            <a:r>
              <a:rPr lang="zh-CN" altLang="zh-CN" sz="2400" smtClean="0"/>
              <a:t>　link                                    	链接，链路</a:t>
            </a:r>
          </a:p>
          <a:p>
            <a:pPr>
              <a:lnSpc>
                <a:spcPct val="130000"/>
              </a:lnSpc>
            </a:pPr>
            <a:r>
              <a:rPr lang="zh-CN" altLang="zh-CN" sz="2400" smtClean="0"/>
              <a:t>　redundant links                       冗余链路</a:t>
            </a:r>
            <a:endParaRPr lang="zh-CN" altLang="zh-CN"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00034" y="2357430"/>
            <a:ext cx="8229600" cy="1143000"/>
          </a:xfrm>
        </p:spPr>
        <p:txBody>
          <a:bodyPr/>
          <a:lstStyle/>
          <a:p>
            <a:r>
              <a:rPr lang="en-US" altLang="zh-CN" smtClean="0">
                <a:solidFill>
                  <a:srgbClr val="0070C0"/>
                </a:solidFill>
              </a:rPr>
              <a:t>3.2 THE INTERNET</a:t>
            </a:r>
            <a:endParaRPr lang="zh-CN" altLang="en-US">
              <a:solidFill>
                <a:srgbClr val="0070C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4400" smtClean="0"/>
              <a:t>KEYWORDS</a:t>
            </a:r>
            <a:endParaRPr lang="zh-CN" altLang="en-US"/>
          </a:p>
        </p:txBody>
      </p:sp>
      <p:sp>
        <p:nvSpPr>
          <p:cNvPr id="2" name="内容占位符 1"/>
          <p:cNvSpPr>
            <a:spLocks noGrp="1"/>
          </p:cNvSpPr>
          <p:nvPr>
            <p:ph idx="1"/>
          </p:nvPr>
        </p:nvSpPr>
        <p:spPr/>
        <p:txBody>
          <a:bodyPr>
            <a:normAutofit lnSpcReduction="10000"/>
          </a:bodyPr>
          <a:lstStyle/>
          <a:p>
            <a:r>
              <a:rPr lang="en-US" altLang="zh-CN" sz="2400" smtClean="0"/>
              <a:t>  </a:t>
            </a:r>
            <a:r>
              <a:rPr lang="en-US" altLang="zh-CN" sz="2400" smtClean="0"/>
              <a:t>   </a:t>
            </a:r>
            <a:r>
              <a:rPr lang="zh-CN" altLang="zh-CN" sz="2400" smtClean="0"/>
              <a:t>access provider                    访问提供商，接入提供商</a:t>
            </a:r>
          </a:p>
          <a:p>
            <a:r>
              <a:rPr lang="zh-CN" altLang="zh-CN" sz="2400" smtClean="0"/>
              <a:t>　ISP (Internet Service Provider)     </a:t>
            </a:r>
          </a:p>
          <a:p>
            <a:r>
              <a:rPr lang="en-US" altLang="zh-CN" sz="2400" smtClean="0"/>
              <a:t>				       </a:t>
            </a:r>
            <a:r>
              <a:rPr lang="zh-CN" altLang="zh-CN" sz="2400" smtClean="0"/>
              <a:t>因特网服务提供商</a:t>
            </a:r>
          </a:p>
          <a:p>
            <a:r>
              <a:rPr lang="zh-CN" altLang="zh-CN" sz="2400" smtClean="0"/>
              <a:t>　DNS (Domain Name System)          域名系统</a:t>
            </a:r>
          </a:p>
          <a:p>
            <a:r>
              <a:rPr lang="zh-CN" altLang="zh-CN" sz="2400" smtClean="0"/>
              <a:t>　domain name service                  	域名服务</a:t>
            </a:r>
          </a:p>
          <a:p>
            <a:r>
              <a:rPr lang="zh-CN" altLang="zh-CN" sz="2400" smtClean="0"/>
              <a:t>　host                                	</a:t>
            </a:r>
            <a:r>
              <a:rPr lang="zh-CN" altLang="zh-CN" sz="2400" smtClean="0"/>
              <a:t>	</a:t>
            </a:r>
            <a:r>
              <a:rPr lang="en-US" altLang="zh-CN" sz="2400" smtClean="0"/>
              <a:t>      </a:t>
            </a:r>
            <a:r>
              <a:rPr lang="zh-CN" altLang="zh-CN" sz="2400" smtClean="0"/>
              <a:t>主机</a:t>
            </a:r>
            <a:endParaRPr lang="zh-CN" altLang="zh-CN" sz="2400" smtClean="0"/>
          </a:p>
          <a:p>
            <a:r>
              <a:rPr lang="zh-CN" altLang="zh-CN" sz="2400" smtClean="0"/>
              <a:t>　top level domain                     </a:t>
            </a:r>
            <a:r>
              <a:rPr lang="zh-CN" altLang="zh-CN" sz="2400" smtClean="0"/>
              <a:t>	</a:t>
            </a:r>
            <a:r>
              <a:rPr lang="en-US" altLang="zh-CN" sz="2400" smtClean="0"/>
              <a:t>      </a:t>
            </a:r>
            <a:r>
              <a:rPr lang="zh-CN" altLang="zh-CN" sz="2400" smtClean="0"/>
              <a:t>顶级</a:t>
            </a:r>
            <a:r>
              <a:rPr lang="zh-CN" altLang="zh-CN" sz="2400" smtClean="0"/>
              <a:t>域</a:t>
            </a:r>
          </a:p>
          <a:p>
            <a:r>
              <a:rPr lang="zh-CN" altLang="zh-CN" sz="2400" smtClean="0"/>
              <a:t>　domain name server                         域名服务器</a:t>
            </a:r>
          </a:p>
          <a:p>
            <a:r>
              <a:rPr lang="zh-CN" altLang="zh-CN" sz="2400" smtClean="0"/>
              <a:t>　client                              	</a:t>
            </a:r>
            <a:r>
              <a:rPr lang="zh-CN" altLang="zh-CN" sz="2400" smtClean="0"/>
              <a:t>	</a:t>
            </a:r>
            <a:r>
              <a:rPr lang="en-US" altLang="zh-CN" sz="2400" smtClean="0"/>
              <a:t>      </a:t>
            </a:r>
            <a:r>
              <a:rPr lang="zh-CN" altLang="zh-CN" sz="2400" smtClean="0"/>
              <a:t>客户</a:t>
            </a:r>
            <a:endParaRPr lang="zh-CN" altLang="zh-CN" sz="2400" smtClean="0"/>
          </a:p>
          <a:p>
            <a:r>
              <a:rPr lang="zh-CN" altLang="zh-CN" sz="2400" smtClean="0"/>
              <a:t>　root domain                         		根域</a:t>
            </a:r>
          </a:p>
          <a:p>
            <a:r>
              <a:rPr lang="zh-CN" altLang="zh-CN" sz="2400" smtClean="0"/>
              <a:t>　sub-domain                         	</a:t>
            </a:r>
            <a:r>
              <a:rPr lang="zh-CN" altLang="zh-CN" sz="2400" smtClean="0"/>
              <a:t>	</a:t>
            </a:r>
            <a:r>
              <a:rPr lang="zh-CN" altLang="zh-CN" sz="2400" smtClean="0"/>
              <a:t>子域</a:t>
            </a:r>
            <a:endParaRPr lang="zh-CN" altLang="zh-CN" sz="2400" smtClean="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142984"/>
            <a:ext cx="8229600" cy="4983179"/>
          </a:xfrm>
        </p:spPr>
        <p:txBody>
          <a:bodyPr>
            <a:normAutofit lnSpcReduction="10000"/>
          </a:bodyPr>
          <a:lstStyle/>
          <a:p>
            <a:r>
              <a:rPr lang="en-US" altLang="zh-CN" sz="2400" smtClean="0"/>
              <a:t> </a:t>
            </a:r>
            <a:r>
              <a:rPr lang="en-US" altLang="zh-CN" sz="2400" smtClean="0"/>
              <a:t>    </a:t>
            </a:r>
            <a:r>
              <a:rPr lang="zh-CN" altLang="zh-CN" sz="2400" smtClean="0"/>
              <a:t>dial</a:t>
            </a:r>
            <a:r>
              <a:rPr lang="zh-CN" altLang="zh-CN" sz="2400" smtClean="0"/>
              <a:t>-up                             	</a:t>
            </a:r>
            <a:r>
              <a:rPr lang="zh-CN" altLang="zh-CN" sz="2400" smtClean="0"/>
              <a:t> </a:t>
            </a:r>
            <a:r>
              <a:rPr lang="en-US" altLang="zh-CN" sz="2400" smtClean="0"/>
              <a:t>     </a:t>
            </a:r>
            <a:r>
              <a:rPr lang="zh-CN" altLang="zh-CN" sz="2400" smtClean="0"/>
              <a:t>拨号</a:t>
            </a:r>
            <a:endParaRPr lang="zh-CN" altLang="zh-CN" sz="2400" smtClean="0"/>
          </a:p>
          <a:p>
            <a:r>
              <a:rPr lang="zh-CN" altLang="zh-CN" sz="2400" smtClean="0"/>
              <a:t>　modem                                    调制解调器</a:t>
            </a:r>
          </a:p>
          <a:p>
            <a:r>
              <a:rPr lang="zh-CN" altLang="zh-CN" sz="2400" smtClean="0"/>
              <a:t>　interface device                       接口设备</a:t>
            </a:r>
          </a:p>
          <a:p>
            <a:r>
              <a:rPr lang="zh-CN" altLang="zh-CN" sz="2400" smtClean="0"/>
              <a:t>　</a:t>
            </a:r>
            <a:r>
              <a:rPr lang="zh-CN" altLang="zh-CN" sz="2400" smtClean="0"/>
              <a:t>IP</a:t>
            </a:r>
            <a:r>
              <a:rPr lang="en-US" altLang="zh-CN" sz="2400" smtClean="0"/>
              <a:t> </a:t>
            </a:r>
            <a:r>
              <a:rPr lang="zh-CN" altLang="zh-CN" sz="2400" smtClean="0"/>
              <a:t>(</a:t>
            </a:r>
            <a:r>
              <a:rPr lang="zh-CN" altLang="zh-CN" sz="2400" smtClean="0"/>
              <a:t>Internet Protocol)               网际协议，网间协议，</a:t>
            </a:r>
            <a:r>
              <a:rPr lang="en-US" altLang="zh-CN" sz="2400" smtClean="0"/>
              <a:t>						 </a:t>
            </a:r>
            <a:r>
              <a:rPr lang="zh-CN" altLang="zh-CN" sz="2400" smtClean="0"/>
              <a:t>互联网协议</a:t>
            </a:r>
          </a:p>
          <a:p>
            <a:r>
              <a:rPr lang="zh-CN" altLang="zh-CN" sz="2400" smtClean="0"/>
              <a:t>　transfer rate                    	 传输速率</a:t>
            </a:r>
          </a:p>
          <a:p>
            <a:r>
              <a:rPr lang="zh-CN" altLang="zh-CN" sz="2400" smtClean="0"/>
              <a:t>　</a:t>
            </a:r>
            <a:r>
              <a:rPr lang="zh-CN" altLang="zh-CN" sz="2400" smtClean="0"/>
              <a:t>ADSL</a:t>
            </a:r>
            <a:r>
              <a:rPr lang="en-US" altLang="zh-CN" sz="2400" smtClean="0"/>
              <a:t> </a:t>
            </a:r>
            <a:r>
              <a:rPr lang="zh-CN" altLang="zh-CN" sz="2400" smtClean="0"/>
              <a:t>(</a:t>
            </a:r>
            <a:r>
              <a:rPr lang="zh-CN" altLang="zh-CN" sz="2400" smtClean="0"/>
              <a:t>Asymmetric Digital Subscriber Line)   	</a:t>
            </a:r>
          </a:p>
          <a:p>
            <a:r>
              <a:rPr lang="en-US" altLang="zh-CN" sz="2400" smtClean="0"/>
              <a:t>					  </a:t>
            </a:r>
            <a:r>
              <a:rPr lang="zh-CN" altLang="zh-CN" sz="2400" smtClean="0"/>
              <a:t>非对称数字用户线</a:t>
            </a:r>
          </a:p>
          <a:p>
            <a:r>
              <a:rPr lang="zh-CN" altLang="zh-CN" sz="2400" smtClean="0"/>
              <a:t>　broadband                              	  宽（频）带</a:t>
            </a:r>
          </a:p>
          <a:p>
            <a:r>
              <a:rPr lang="zh-CN" altLang="zh-CN" sz="2400" smtClean="0"/>
              <a:t>　VOD (Video On Demand)       视频点播</a:t>
            </a:r>
          </a:p>
          <a:p>
            <a:r>
              <a:rPr lang="zh-CN" altLang="zh-CN" sz="2400" smtClean="0"/>
              <a:t>　downstream                              下行，顺流，下游</a:t>
            </a:r>
          </a:p>
          <a:p>
            <a:r>
              <a:rPr lang="zh-CN" altLang="zh-CN" sz="2400" smtClean="0"/>
              <a:t>　upstream                               	  上行，逆流，上游</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142984"/>
            <a:ext cx="8229600" cy="4983179"/>
          </a:xfrm>
        </p:spPr>
        <p:txBody>
          <a:bodyPr>
            <a:normAutofit/>
          </a:bodyPr>
          <a:lstStyle/>
          <a:p>
            <a:pPr>
              <a:lnSpc>
                <a:spcPct val="130000"/>
              </a:lnSpc>
            </a:pPr>
            <a:r>
              <a:rPr lang="en-US" altLang="zh-CN" sz="2400" smtClean="0"/>
              <a:t> </a:t>
            </a:r>
            <a:r>
              <a:rPr lang="en-US" altLang="zh-CN" sz="2400" smtClean="0"/>
              <a:t>   </a:t>
            </a:r>
            <a:r>
              <a:rPr lang="zh-CN" altLang="zh-CN" sz="2400" smtClean="0"/>
              <a:t> CO</a:t>
            </a:r>
            <a:r>
              <a:rPr lang="en-US" altLang="zh-CN" sz="2400" smtClean="0"/>
              <a:t> </a:t>
            </a:r>
            <a:r>
              <a:rPr lang="zh-CN" altLang="zh-CN" sz="2400" smtClean="0"/>
              <a:t>(</a:t>
            </a:r>
            <a:r>
              <a:rPr lang="zh-CN" altLang="zh-CN" sz="2400" smtClean="0"/>
              <a:t>Central Office</a:t>
            </a:r>
            <a:r>
              <a:rPr lang="zh-CN" altLang="zh-CN" sz="2400" smtClean="0"/>
              <a:t>)               </a:t>
            </a:r>
            <a:r>
              <a:rPr lang="en-US" altLang="zh-CN" sz="2400" smtClean="0"/>
              <a:t>  </a:t>
            </a:r>
            <a:r>
              <a:rPr lang="zh-CN" altLang="zh-CN" sz="2400" smtClean="0"/>
              <a:t>       </a:t>
            </a:r>
            <a:r>
              <a:rPr lang="zh-CN" altLang="zh-CN" sz="2400" smtClean="0"/>
              <a:t>	中心（交换）局</a:t>
            </a:r>
          </a:p>
          <a:p>
            <a:pPr>
              <a:lnSpc>
                <a:spcPct val="130000"/>
              </a:lnSpc>
            </a:pPr>
            <a:r>
              <a:rPr lang="zh-CN" altLang="zh-CN" sz="2400" smtClean="0"/>
              <a:t>　dedicated connection                     	专线连接</a:t>
            </a:r>
          </a:p>
          <a:p>
            <a:pPr>
              <a:lnSpc>
                <a:spcPct val="130000"/>
              </a:lnSpc>
            </a:pPr>
            <a:r>
              <a:rPr lang="zh-CN" altLang="zh-CN" sz="2400" smtClean="0"/>
              <a:t>　</a:t>
            </a:r>
            <a:r>
              <a:rPr lang="zh-CN" altLang="zh-CN" sz="2400" smtClean="0"/>
              <a:t>LAN</a:t>
            </a:r>
            <a:r>
              <a:rPr lang="en-US" altLang="zh-CN" sz="2400" smtClean="0"/>
              <a:t> </a:t>
            </a:r>
            <a:r>
              <a:rPr lang="zh-CN" altLang="zh-CN" sz="2400" smtClean="0"/>
              <a:t>(</a:t>
            </a:r>
            <a:r>
              <a:rPr lang="zh-CN" altLang="zh-CN" sz="2400" smtClean="0"/>
              <a:t>Local Area Network)               局域网</a:t>
            </a:r>
          </a:p>
          <a:p>
            <a:pPr>
              <a:lnSpc>
                <a:spcPct val="130000"/>
              </a:lnSpc>
            </a:pPr>
            <a:r>
              <a:rPr lang="zh-CN" altLang="zh-CN" sz="2400" smtClean="0"/>
              <a:t>　satellite                                	</a:t>
            </a:r>
            <a:r>
              <a:rPr lang="en-US" altLang="zh-CN" sz="2400" smtClean="0"/>
              <a:t>	</a:t>
            </a:r>
            <a:r>
              <a:rPr lang="zh-CN" altLang="zh-CN" sz="2400" smtClean="0"/>
              <a:t>卫星</a:t>
            </a:r>
          </a:p>
          <a:p>
            <a:pPr>
              <a:lnSpc>
                <a:spcPct val="130000"/>
              </a:lnSpc>
            </a:pPr>
            <a:r>
              <a:rPr lang="zh-CN" altLang="zh-CN" sz="2400" smtClean="0"/>
              <a:t>　wireless                                </a:t>
            </a:r>
            <a:r>
              <a:rPr lang="en-US" altLang="zh-CN" sz="2400" smtClean="0"/>
              <a:t>	</a:t>
            </a:r>
            <a:r>
              <a:rPr lang="zh-CN" altLang="zh-CN" sz="2400" smtClean="0"/>
              <a:t>	无线</a:t>
            </a:r>
          </a:p>
          <a:p>
            <a:pPr>
              <a:lnSpc>
                <a:spcPct val="130000"/>
              </a:lnSpc>
            </a:pPr>
            <a:r>
              <a:rPr lang="zh-CN" altLang="zh-CN" sz="2400" smtClean="0"/>
              <a:t>　infrared                                	</a:t>
            </a:r>
            <a:r>
              <a:rPr lang="en-US" altLang="zh-CN" sz="2400" smtClean="0"/>
              <a:t>	</a:t>
            </a:r>
            <a:r>
              <a:rPr lang="zh-CN" altLang="zh-CN" sz="2400" smtClean="0"/>
              <a:t>红外线</a:t>
            </a:r>
          </a:p>
          <a:p>
            <a:pPr>
              <a:lnSpc>
                <a:spcPct val="130000"/>
              </a:lnSpc>
            </a:pPr>
            <a:r>
              <a:rPr lang="zh-CN" altLang="zh-CN" sz="2400" smtClean="0"/>
              <a:t>　</a:t>
            </a:r>
            <a:r>
              <a:rPr lang="zh-CN" altLang="zh-CN" sz="2400" smtClean="0"/>
              <a:t>microwave        </a:t>
            </a:r>
            <a:r>
              <a:rPr lang="en-US" altLang="zh-CN" sz="2400" smtClean="0"/>
              <a:t>      </a:t>
            </a:r>
            <a:r>
              <a:rPr lang="zh-CN" altLang="zh-CN" sz="2400" smtClean="0"/>
              <a:t>                      </a:t>
            </a:r>
            <a:r>
              <a:rPr lang="zh-CN" altLang="zh-CN" sz="2400" smtClean="0"/>
              <a:t>	微波</a:t>
            </a:r>
          </a:p>
          <a:p>
            <a:pPr>
              <a:lnSpc>
                <a:spcPct val="130000"/>
              </a:lnSpc>
            </a:pPr>
            <a:r>
              <a:rPr lang="zh-CN" altLang="zh-CN" sz="2400" smtClean="0"/>
              <a:t>　line-of-sight communication             视距通信</a:t>
            </a:r>
          </a:p>
          <a:p>
            <a:pPr>
              <a:lnSpc>
                <a:spcPct val="130000"/>
              </a:lnSpc>
            </a:pPr>
            <a:r>
              <a:rPr lang="zh-CN" altLang="zh-CN" sz="2400" smtClean="0"/>
              <a:t>　portable device                          	便携设备</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142984"/>
            <a:ext cx="8229600" cy="4983179"/>
          </a:xfrm>
        </p:spPr>
        <p:txBody>
          <a:bodyPr>
            <a:normAutofit/>
          </a:bodyPr>
          <a:lstStyle/>
          <a:p>
            <a:r>
              <a:rPr lang="en-US" altLang="zh-CN" sz="2400" smtClean="0"/>
              <a:t> </a:t>
            </a:r>
            <a:r>
              <a:rPr lang="en-US" altLang="zh-CN" sz="2400" smtClean="0"/>
              <a:t>    </a:t>
            </a:r>
            <a:r>
              <a:rPr lang="zh-CN" altLang="zh-CN" sz="2400" smtClean="0"/>
              <a:t>PDA</a:t>
            </a:r>
            <a:r>
              <a:rPr lang="en-US" altLang="zh-CN" sz="2400" smtClean="0"/>
              <a:t> </a:t>
            </a:r>
            <a:r>
              <a:rPr lang="zh-CN" altLang="zh-CN" sz="2400" smtClean="0"/>
              <a:t>(</a:t>
            </a:r>
            <a:r>
              <a:rPr lang="zh-CN" altLang="zh-CN" sz="2400" smtClean="0"/>
              <a:t>Personal Digital Assistant</a:t>
            </a:r>
            <a:r>
              <a:rPr lang="zh-CN" altLang="zh-CN" sz="2400" smtClean="0"/>
              <a:t>)  </a:t>
            </a:r>
            <a:r>
              <a:rPr lang="zh-CN" altLang="zh-CN" sz="2400" smtClean="0"/>
              <a:t>    </a:t>
            </a:r>
            <a:r>
              <a:rPr lang="zh-CN" altLang="zh-CN" sz="2400" smtClean="0"/>
              <a:t>	</a:t>
            </a:r>
            <a:r>
              <a:rPr lang="zh-CN" altLang="zh-CN" sz="2400" smtClean="0"/>
              <a:t>个人数字助理</a:t>
            </a:r>
          </a:p>
          <a:p>
            <a:r>
              <a:rPr lang="en-US" altLang="zh-CN" sz="2400" smtClean="0"/>
              <a:t>    </a:t>
            </a:r>
            <a:r>
              <a:rPr lang="zh-CN" altLang="zh-CN" sz="2400" smtClean="0"/>
              <a:t>Cellular </a:t>
            </a:r>
            <a:r>
              <a:rPr lang="zh-CN" altLang="zh-CN" sz="2400" smtClean="0"/>
              <a:t>telephone, cell phone   蜂窝电话</a:t>
            </a:r>
          </a:p>
          <a:p>
            <a:r>
              <a:rPr lang="zh-CN" altLang="zh-CN" sz="2400" smtClean="0"/>
              <a:t>　Web                                  	   万维网</a:t>
            </a:r>
          </a:p>
          <a:p>
            <a:r>
              <a:rPr lang="zh-CN" altLang="zh-CN" sz="2400" smtClean="0"/>
              <a:t>　end user                               	   最终用户</a:t>
            </a:r>
          </a:p>
          <a:p>
            <a:r>
              <a:rPr lang="zh-CN" altLang="zh-CN" sz="2400" smtClean="0"/>
              <a:t>　Wi-Fi (Wireless Fidelity)                   	</a:t>
            </a:r>
          </a:p>
          <a:p>
            <a:r>
              <a:rPr lang="en-US" altLang="zh-CN" sz="2400" smtClean="0"/>
              <a:t>			</a:t>
            </a:r>
            <a:r>
              <a:rPr lang="zh-CN" altLang="zh-CN" sz="2400" smtClean="0"/>
              <a:t>无线保真度（无线局域网）联盟</a:t>
            </a:r>
          </a:p>
          <a:p>
            <a:r>
              <a:rPr lang="zh-CN" altLang="zh-CN" sz="2400" smtClean="0"/>
              <a:t>　uplink                                	   上行链路</a:t>
            </a:r>
          </a:p>
          <a:p>
            <a:r>
              <a:rPr lang="zh-CN" altLang="zh-CN" sz="2400" smtClean="0"/>
              <a:t>　downlink                              	   下行链路</a:t>
            </a:r>
          </a:p>
          <a:p>
            <a:r>
              <a:rPr lang="zh-CN" altLang="zh-CN" sz="2400" smtClean="0"/>
              <a:t>　global positioning                      全球定位</a:t>
            </a:r>
            <a:endParaRPr lang="zh-CN" altLang="zh-CN" sz="2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571480"/>
            <a:ext cx="8229600" cy="5435811"/>
          </a:xfrm>
        </p:spPr>
        <p:txBody>
          <a:bodyPr>
            <a:normAutofit/>
          </a:bodyPr>
          <a:lstStyle/>
          <a:p>
            <a:pPr>
              <a:lnSpc>
                <a:spcPct val="110000"/>
              </a:lnSpc>
              <a:defRPr/>
            </a:pPr>
            <a:r>
              <a:rPr lang="en-US" altLang="zh-CN" noProof="1" smtClean="0"/>
              <a:t>The Internet is the largest and most well known computer network in the world</a:t>
            </a:r>
            <a:r>
              <a:rPr lang="en-US" altLang="zh-CN" noProof="1" smtClean="0"/>
              <a:t>. </a:t>
            </a:r>
            <a:endParaRPr lang="en-US" altLang="zh-CN" noProof="1" smtClean="0"/>
          </a:p>
          <a:p>
            <a:pPr>
              <a:lnSpc>
                <a:spcPct val="110000"/>
              </a:lnSpc>
              <a:defRPr/>
            </a:pPr>
            <a:r>
              <a:rPr lang="en-US" altLang="zh-CN" noProof="1" smtClean="0"/>
              <a:t>It </a:t>
            </a:r>
            <a:r>
              <a:rPr lang="en-US" altLang="zh-CN" noProof="1" smtClean="0"/>
              <a:t>is technically a network of networks, since an individual user connects to a network set up by their access provider or Internet service provider (ISP), which in turn is connected to a larger network, which may be connected to an even </a:t>
            </a:r>
            <a:r>
              <a:rPr lang="en-US" altLang="zh-CN" noProof="1" smtClean="0"/>
              <a:t>larger </a:t>
            </a:r>
            <a:r>
              <a:rPr lang="en-US" altLang="zh-CN" noProof="1" smtClean="0"/>
              <a:t>network. </a:t>
            </a:r>
            <a:endParaRPr lang="en-US" altLang="zh-CN" noProof="1" smtClean="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571480"/>
            <a:ext cx="8229600" cy="5435811"/>
          </a:xfrm>
        </p:spPr>
        <p:txBody>
          <a:bodyPr>
            <a:normAutofit/>
          </a:bodyPr>
          <a:lstStyle/>
          <a:p>
            <a:pPr>
              <a:lnSpc>
                <a:spcPct val="110000"/>
              </a:lnSpc>
              <a:defRPr/>
            </a:pPr>
            <a:r>
              <a:rPr lang="en-US" altLang="zh-CN" noProof="1" smtClean="0"/>
              <a:t>All </a:t>
            </a:r>
            <a:r>
              <a:rPr lang="en-US" altLang="zh-CN" noProof="1" smtClean="0"/>
              <a:t>together, this network of networks is referred as the Internet</a:t>
            </a:r>
            <a:r>
              <a:rPr lang="en-US" altLang="zh-CN" noProof="1" smtClean="0"/>
              <a:t>. </a:t>
            </a:r>
            <a:endParaRPr lang="en-US" altLang="zh-CN" noProof="1" smtClean="0"/>
          </a:p>
          <a:p>
            <a:pPr>
              <a:lnSpc>
                <a:spcPct val="110000"/>
              </a:lnSpc>
              <a:defRPr/>
            </a:pPr>
            <a:r>
              <a:rPr lang="en-US" altLang="zh-CN" noProof="1" smtClean="0"/>
              <a:t>Since </a:t>
            </a:r>
            <a:r>
              <a:rPr lang="en-US" altLang="zh-CN" noProof="1" smtClean="0"/>
              <a:t>all the networks on the Internet are interconnected, any computer with Internet access can communicate with any other computer on the Internet, regardless of the </a:t>
            </a:r>
            <a:r>
              <a:rPr lang="en-US" altLang="zh-CN" noProof="1" smtClean="0"/>
              <a:t>ISP </a:t>
            </a:r>
            <a:r>
              <a:rPr lang="en-US" altLang="zh-CN" noProof="1" smtClean="0"/>
              <a:t>used.</a:t>
            </a:r>
            <a:endParaRPr lang="en-US" altLang="zh-CN" noProof="1" smtClean="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altLang="zh-CN" b="1" noProof="1" smtClean="0"/>
              <a:t>1. The Domain Name System (</a:t>
            </a:r>
            <a:r>
              <a:rPr lang="en-US" altLang="zh-CN" b="1" noProof="1" smtClean="0"/>
              <a:t>DNS</a:t>
            </a:r>
            <a:r>
              <a:rPr lang="en-US" altLang="zh-CN" b="1" noProof="1" smtClean="0"/>
              <a:t>)</a:t>
            </a:r>
            <a:endParaRPr lang="zh-CN" altLang="en-US"/>
          </a:p>
        </p:txBody>
      </p:sp>
      <p:sp>
        <p:nvSpPr>
          <p:cNvPr id="3" name="内容占位符 2"/>
          <p:cNvSpPr>
            <a:spLocks noGrp="1"/>
          </p:cNvSpPr>
          <p:nvPr>
            <p:ph idx="1"/>
          </p:nvPr>
        </p:nvSpPr>
        <p:spPr/>
        <p:txBody>
          <a:bodyPr>
            <a:normAutofit fontScale="92500" lnSpcReduction="10000"/>
          </a:bodyPr>
          <a:lstStyle/>
          <a:p>
            <a:pPr algn="just">
              <a:lnSpc>
                <a:spcPct val="95000"/>
              </a:lnSpc>
              <a:defRPr/>
            </a:pPr>
            <a:r>
              <a:rPr lang="en-US" altLang="zh-CN" noProof="1" smtClean="0"/>
              <a:t>　　The Domain Name System (DNS) was created to centralize the task of making changes to the network name to address assignments and to automate the task of performing the </a:t>
            </a:r>
            <a:r>
              <a:rPr lang="en-US" altLang="zh-CN" noProof="1" smtClean="0"/>
              <a:t>translation </a:t>
            </a:r>
            <a:r>
              <a:rPr lang="en-US" altLang="zh-CN" noProof="1" smtClean="0"/>
              <a:t>functions. </a:t>
            </a:r>
          </a:p>
          <a:p>
            <a:pPr algn="just">
              <a:lnSpc>
                <a:spcPct val="95000"/>
              </a:lnSpc>
              <a:defRPr/>
            </a:pPr>
            <a:r>
              <a:rPr lang="en-US" altLang="zh-CN" noProof="1" smtClean="0"/>
              <a:t>In </a:t>
            </a:r>
            <a:r>
              <a:rPr lang="en-US" altLang="zh-CN" noProof="1" smtClean="0"/>
              <a:t>the early days of the Internet, a central location (SRI NIC at Stanford Research Institute in Melo Park, California) was responsible for maintaining a HOSTS file that contained the name of every host on the Internet along with </a:t>
            </a:r>
            <a:r>
              <a:rPr lang="en-US" altLang="zh-CN" noProof="1" smtClean="0"/>
              <a:t>its </a:t>
            </a:r>
            <a:r>
              <a:rPr lang="en-US" altLang="zh-CN" noProof="1" smtClean="0"/>
              <a:t>address. </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lnSpc>
                <a:spcPct val="95000"/>
              </a:lnSpc>
              <a:defRPr/>
            </a:pPr>
            <a:r>
              <a:rPr lang="en-US" altLang="zh-CN" noProof="1" smtClean="0"/>
              <a:t>Administrators </a:t>
            </a:r>
            <a:r>
              <a:rPr lang="en-US" altLang="zh-CN" noProof="1" smtClean="0"/>
              <a:t>had to communicate changes to SRI NIC, and these changes were incorporated into the file periodically</a:t>
            </a:r>
            <a:r>
              <a:rPr lang="en-US" altLang="zh-CN" noProof="1" smtClean="0"/>
              <a:t>. </a:t>
            </a:r>
            <a:endParaRPr lang="en-US" altLang="zh-CN" noProof="1" smtClean="0"/>
          </a:p>
          <a:p>
            <a:pPr>
              <a:lnSpc>
                <a:spcPct val="95000"/>
              </a:lnSpc>
              <a:defRPr/>
            </a:pPr>
            <a:r>
              <a:rPr lang="en-US" altLang="zh-CN" noProof="1" smtClean="0"/>
              <a:t>Of </a:t>
            </a:r>
            <a:r>
              <a:rPr lang="en-US" altLang="zh-CN" noProof="1" smtClean="0"/>
              <a:t>course, this meant that the file then had to be distributed to every single host so that it could have the </a:t>
            </a:r>
            <a:r>
              <a:rPr lang="en-US" altLang="zh-CN" noProof="1" smtClean="0"/>
              <a:t>updated </a:t>
            </a:r>
            <a:r>
              <a:rPr lang="en-US" altLang="zh-CN" noProof="1" smtClean="0"/>
              <a:t>version.</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42918"/>
            <a:ext cx="8229600" cy="5483245"/>
          </a:xfrm>
        </p:spPr>
        <p:txBody>
          <a:bodyPr>
            <a:normAutofit/>
          </a:bodyPr>
          <a:lstStyle/>
          <a:p>
            <a:r>
              <a:rPr lang="en-US" altLang="zh-CN" noProof="1" smtClean="0"/>
              <a:t>DNS uses a hierarchical distributed architecture that is spread across many computers throughout the Internet</a:t>
            </a:r>
            <a:r>
              <a:rPr lang="en-US" altLang="zh-CN" noProof="1" smtClean="0"/>
              <a:t>. </a:t>
            </a:r>
            <a:endParaRPr lang="en-US" altLang="zh-CN" noProof="1" smtClean="0"/>
          </a:p>
          <a:p>
            <a:r>
              <a:rPr lang="en-US" altLang="zh-CN" noProof="1" smtClean="0"/>
              <a:t>A </a:t>
            </a:r>
            <a:r>
              <a:rPr lang="en-US" altLang="zh-CN" noProof="1" smtClean="0"/>
              <a:t>root server holds information about top level domains (such as .COM, .EDU, and .GOV), and each domain throughout the Internet has a domain name server that is responsible for the computer names and addresses used in </a:t>
            </a:r>
            <a:r>
              <a:rPr lang="en-US" altLang="zh-CN" noProof="1" smtClean="0"/>
              <a:t>that </a:t>
            </a:r>
            <a:r>
              <a:rPr lang="en-US" altLang="zh-CN" noProof="1" smtClean="0"/>
              <a:t>domain. </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14400" y="642918"/>
            <a:ext cx="7772400" cy="5376882"/>
          </a:xfrm>
        </p:spPr>
        <p:txBody>
          <a:bodyPr>
            <a:normAutofit/>
          </a:bodyPr>
          <a:lstStyle/>
          <a:p>
            <a:pPr>
              <a:lnSpc>
                <a:spcPct val="130000"/>
              </a:lnSpc>
            </a:pPr>
            <a:r>
              <a:rPr lang="en-US" altLang="zh-CN" sz="2400" smtClean="0"/>
              <a:t>    </a:t>
            </a:r>
            <a:r>
              <a:rPr lang="zh-CN" altLang="zh-CN" sz="2400" smtClean="0"/>
              <a:t> </a:t>
            </a:r>
            <a:r>
              <a:rPr lang="zh-CN" altLang="zh-CN" sz="2400" smtClean="0"/>
              <a:t>spanning tree                           生成树</a:t>
            </a:r>
          </a:p>
          <a:p>
            <a:pPr>
              <a:lnSpc>
                <a:spcPct val="130000"/>
              </a:lnSpc>
            </a:pPr>
            <a:r>
              <a:rPr lang="zh-CN" altLang="zh-CN" sz="2400" smtClean="0"/>
              <a:t>　loop                                   	 环，环路</a:t>
            </a:r>
          </a:p>
          <a:p>
            <a:pPr>
              <a:lnSpc>
                <a:spcPct val="130000"/>
              </a:lnSpc>
            </a:pPr>
            <a:r>
              <a:rPr lang="zh-CN" altLang="zh-CN" sz="2400" smtClean="0"/>
              <a:t>　traffic                                  	 通信数据量，业务量                           </a:t>
            </a:r>
          </a:p>
          <a:p>
            <a:pPr>
              <a:lnSpc>
                <a:spcPct val="130000"/>
              </a:lnSpc>
            </a:pPr>
            <a:r>
              <a:rPr lang="zh-CN" altLang="zh-CN" sz="2400" smtClean="0"/>
              <a:t>　</a:t>
            </a:r>
            <a:r>
              <a:rPr lang="en-US" altLang="zh-CN" sz="2400" smtClean="0"/>
              <a:t>QoS </a:t>
            </a:r>
            <a:r>
              <a:rPr lang="zh-CN" altLang="zh-CN" sz="2400" smtClean="0"/>
              <a:t>(</a:t>
            </a:r>
            <a:r>
              <a:rPr lang="zh-CN" altLang="zh-CN" sz="2400" smtClean="0"/>
              <a:t>Quality of Service)                质量保证</a:t>
            </a:r>
          </a:p>
          <a:p>
            <a:pPr>
              <a:lnSpc>
                <a:spcPct val="130000"/>
              </a:lnSpc>
            </a:pPr>
            <a:r>
              <a:rPr lang="zh-CN" altLang="zh-CN" sz="2400" smtClean="0"/>
              <a:t>　firewall                                 	 防火墙</a:t>
            </a:r>
          </a:p>
          <a:p>
            <a:pPr>
              <a:lnSpc>
                <a:spcPct val="130000"/>
              </a:lnSpc>
            </a:pPr>
            <a:r>
              <a:rPr lang="zh-CN" altLang="zh-CN" sz="2400" smtClean="0"/>
              <a:t>　load balance                            负载均衡</a:t>
            </a:r>
          </a:p>
          <a:p>
            <a:pPr>
              <a:lnSpc>
                <a:spcPct val="130000"/>
              </a:lnSpc>
            </a:pPr>
            <a:r>
              <a:rPr lang="zh-CN" altLang="zh-CN" sz="2400" smtClean="0"/>
              <a:t>　sensor                                  	 传感器</a:t>
            </a:r>
          </a:p>
          <a:p>
            <a:pPr>
              <a:lnSpc>
                <a:spcPct val="130000"/>
              </a:lnSpc>
            </a:pPr>
            <a:r>
              <a:rPr lang="zh-CN" altLang="zh-CN" sz="2400" smtClean="0"/>
              <a:t>　 leased                                 	 租用</a:t>
            </a:r>
          </a:p>
          <a:p>
            <a:pPr>
              <a:lnSpc>
                <a:spcPct val="130000"/>
              </a:lnSpc>
            </a:pPr>
            <a:r>
              <a:rPr lang="zh-CN" altLang="zh-CN" sz="2400" smtClean="0"/>
              <a:t>　VPN(Virtual Private Network)    虚拟专用网</a:t>
            </a:r>
            <a:endParaRPr lang="zh-CN" altLang="zh-CN" sz="2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42918"/>
            <a:ext cx="8229600" cy="5483245"/>
          </a:xfrm>
        </p:spPr>
        <p:txBody>
          <a:bodyPr>
            <a:normAutofit/>
          </a:bodyPr>
          <a:lstStyle/>
          <a:p>
            <a:r>
              <a:rPr lang="en-US" altLang="zh-CN" noProof="1" smtClean="0"/>
              <a:t>Client </a:t>
            </a:r>
            <a:r>
              <a:rPr lang="en-US" altLang="zh-CN" noProof="1" smtClean="0"/>
              <a:t>computers query DNS servers when they need to get the address for a hostname</a:t>
            </a:r>
            <a:r>
              <a:rPr lang="en-US" altLang="zh-CN" noProof="1" smtClean="0"/>
              <a:t>. </a:t>
            </a:r>
            <a:endParaRPr lang="en-US" altLang="zh-CN" noProof="1" smtClean="0"/>
          </a:p>
          <a:p>
            <a:r>
              <a:rPr lang="en-US" altLang="zh-CN" noProof="1" smtClean="0"/>
              <a:t>If </a:t>
            </a:r>
            <a:r>
              <a:rPr lang="en-US" altLang="zh-CN" noProof="1" smtClean="0"/>
              <a:t>the local DNS knows the address, it returns it to the client computer</a:t>
            </a:r>
            <a:r>
              <a:rPr lang="en-US" altLang="zh-CN" noProof="1" smtClean="0"/>
              <a:t>. </a:t>
            </a:r>
            <a:endParaRPr lang="en-US" altLang="zh-CN" noProof="1" smtClean="0"/>
          </a:p>
          <a:p>
            <a:r>
              <a:rPr lang="en-US" altLang="zh-CN" noProof="1" smtClean="0"/>
              <a:t>If </a:t>
            </a:r>
            <a:r>
              <a:rPr lang="en-US" altLang="zh-CN" noProof="1" smtClean="0"/>
              <a:t>it does not, it sends the query up the chain of DNS servers until a DNS server is found that can resolve the name, provided that it is indeed a </a:t>
            </a:r>
            <a:r>
              <a:rPr lang="en-US" altLang="zh-CN" noProof="1" smtClean="0"/>
              <a:t>valid </a:t>
            </a:r>
            <a:r>
              <a:rPr lang="en-US" altLang="zh-CN" noProof="1" smtClean="0"/>
              <a:t>name.</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42918"/>
            <a:ext cx="8229600" cy="5483245"/>
          </a:xfrm>
        </p:spPr>
        <p:txBody>
          <a:bodyPr>
            <a:normAutofit fontScale="92500" lnSpcReduction="10000"/>
          </a:bodyPr>
          <a:lstStyle/>
          <a:p>
            <a:r>
              <a:rPr lang="en-US" altLang="zh-CN" smtClean="0"/>
              <a:t>The topmost entry in the DNS hierarchy is called the root domain and its represented by the period character </a:t>
            </a:r>
            <a:r>
              <a:rPr lang="en-US" altLang="zh-CN" smtClean="0"/>
              <a:t>(.). </a:t>
            </a:r>
            <a:endParaRPr lang="en-US" altLang="zh-CN" smtClean="0"/>
          </a:p>
          <a:p>
            <a:r>
              <a:rPr lang="en-US" altLang="zh-CN" smtClean="0"/>
              <a:t>Underneath </a:t>
            </a:r>
            <a:r>
              <a:rPr lang="en-US" altLang="zh-CN" smtClean="0"/>
              <a:t>this root domain are the top-level directories that fall into two groups: geographical and organizational</a:t>
            </a:r>
            <a:r>
              <a:rPr lang="en-US" altLang="zh-CN" smtClean="0"/>
              <a:t>. </a:t>
            </a:r>
            <a:endParaRPr lang="en-US" altLang="zh-CN" smtClean="0"/>
          </a:p>
          <a:p>
            <a:r>
              <a:rPr lang="en-US" altLang="zh-CN" smtClean="0"/>
              <a:t>Geographical </a:t>
            </a:r>
            <a:r>
              <a:rPr lang="en-US" altLang="zh-CN" smtClean="0"/>
              <a:t>domains are used to specify specific countries</a:t>
            </a:r>
            <a:r>
              <a:rPr lang="en-US" altLang="zh-CN" smtClean="0"/>
              <a:t>. </a:t>
            </a:r>
            <a:endParaRPr lang="en-US" altLang="zh-CN" smtClean="0"/>
          </a:p>
          <a:p>
            <a:r>
              <a:rPr lang="en-US" altLang="zh-CN" smtClean="0"/>
              <a:t>For </a:t>
            </a:r>
            <a:r>
              <a:rPr lang="en-US" altLang="zh-CN" smtClean="0"/>
              <a:t>example, .au for Australia and .cn for China</a:t>
            </a:r>
            <a:r>
              <a:rPr lang="en-US" altLang="zh-CN" smtClean="0"/>
              <a:t>. </a:t>
            </a:r>
            <a:endParaRPr lang="en-US" altLang="zh-CN" smtClean="0"/>
          </a:p>
          <a:p>
            <a:r>
              <a:rPr lang="en-US" altLang="zh-CN" smtClean="0"/>
              <a:t>Under </a:t>
            </a:r>
            <a:r>
              <a:rPr lang="en-US" altLang="zh-CN" smtClean="0"/>
              <a:t>each of the geographical domains, you can find organizational domains.</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42918"/>
            <a:ext cx="8472518" cy="5483245"/>
          </a:xfrm>
        </p:spPr>
        <p:txBody>
          <a:bodyPr>
            <a:normAutofit fontScale="92500" lnSpcReduction="10000"/>
          </a:bodyPr>
          <a:lstStyle/>
          <a:p>
            <a:pPr>
              <a:lnSpc>
                <a:spcPct val="95000"/>
              </a:lnSpc>
              <a:defRPr/>
            </a:pPr>
            <a:r>
              <a:rPr lang="en-US" altLang="zh-CN" noProof="1" smtClean="0"/>
              <a:t>Organizational domains you might be familiar with include </a:t>
            </a:r>
            <a:r>
              <a:rPr lang="en-US" altLang="zh-CN" noProof="1" smtClean="0"/>
              <a:t>the </a:t>
            </a:r>
            <a:r>
              <a:rPr lang="en-US" altLang="zh-CN" noProof="1" smtClean="0"/>
              <a:t>following:</a:t>
            </a:r>
            <a:endParaRPr lang="en-US" altLang="zh-CN" noProof="1" smtClean="0"/>
          </a:p>
          <a:p>
            <a:pPr>
              <a:lnSpc>
                <a:spcPct val="95000"/>
              </a:lnSpc>
              <a:defRPr/>
            </a:pPr>
            <a:r>
              <a:rPr lang="en-US" altLang="zh-CN" noProof="1" smtClean="0"/>
              <a:t>　　(1) </a:t>
            </a:r>
            <a:r>
              <a:rPr lang="en-US" altLang="zh-CN" noProof="1" smtClean="0">
                <a:solidFill>
                  <a:srgbClr val="C00000"/>
                </a:solidFill>
              </a:rPr>
              <a:t>com</a:t>
            </a:r>
            <a:r>
              <a:rPr lang="en-US" altLang="zh-CN" noProof="1" smtClean="0"/>
              <a:t>  Used for commercial organizations.</a:t>
            </a:r>
          </a:p>
          <a:p>
            <a:pPr>
              <a:lnSpc>
                <a:spcPct val="95000"/>
              </a:lnSpc>
              <a:defRPr/>
            </a:pPr>
            <a:r>
              <a:rPr lang="en-US" altLang="zh-CN" noProof="1" smtClean="0"/>
              <a:t>　　(2) </a:t>
            </a:r>
            <a:r>
              <a:rPr lang="en-US" altLang="zh-CN" noProof="1" smtClean="0">
                <a:solidFill>
                  <a:srgbClr val="00B050"/>
                </a:solidFill>
              </a:rPr>
              <a:t>edu</a:t>
            </a:r>
            <a:r>
              <a:rPr lang="en-US" altLang="zh-CN" noProof="1" smtClean="0"/>
              <a:t>  Used for educational institutions.</a:t>
            </a:r>
          </a:p>
          <a:p>
            <a:pPr>
              <a:lnSpc>
                <a:spcPct val="95000"/>
              </a:lnSpc>
              <a:defRPr/>
            </a:pPr>
            <a:r>
              <a:rPr lang="en-US" altLang="zh-CN" noProof="1" smtClean="0"/>
              <a:t>　　(3) </a:t>
            </a:r>
            <a:r>
              <a:rPr lang="en-US" altLang="zh-CN" noProof="1" smtClean="0">
                <a:solidFill>
                  <a:srgbClr val="00B0F0"/>
                </a:solidFill>
              </a:rPr>
              <a:t>gov</a:t>
            </a:r>
            <a:r>
              <a:rPr lang="en-US" altLang="zh-CN" noProof="1" smtClean="0"/>
              <a:t>  Used for U.S. Government entities.</a:t>
            </a:r>
          </a:p>
          <a:p>
            <a:pPr>
              <a:lnSpc>
                <a:spcPct val="95000"/>
              </a:lnSpc>
              <a:defRPr/>
            </a:pPr>
            <a:r>
              <a:rPr lang="en-US" altLang="zh-CN" noProof="1" smtClean="0"/>
              <a:t>　　(4) </a:t>
            </a:r>
            <a:r>
              <a:rPr lang="en-US" altLang="zh-CN" noProof="1" smtClean="0">
                <a:solidFill>
                  <a:srgbClr val="FFC000"/>
                </a:solidFill>
              </a:rPr>
              <a:t>mil</a:t>
            </a:r>
            <a:r>
              <a:rPr lang="en-US" altLang="zh-CN" noProof="1" smtClean="0"/>
              <a:t>  Used for U.S. military organizations.</a:t>
            </a:r>
          </a:p>
          <a:p>
            <a:pPr>
              <a:lnSpc>
                <a:spcPct val="95000"/>
              </a:lnSpc>
              <a:defRPr/>
            </a:pPr>
            <a:r>
              <a:rPr lang="en-US" altLang="zh-CN" noProof="1" smtClean="0"/>
              <a:t>　　(5) </a:t>
            </a:r>
            <a:r>
              <a:rPr lang="en-US" altLang="zh-CN" noProof="1" smtClean="0">
                <a:solidFill>
                  <a:srgbClr val="FF0000"/>
                </a:solidFill>
              </a:rPr>
              <a:t>Int</a:t>
            </a:r>
            <a:r>
              <a:rPr lang="en-US" altLang="zh-CN" noProof="1" smtClean="0"/>
              <a:t>  International organizations.</a:t>
            </a:r>
          </a:p>
          <a:p>
            <a:pPr>
              <a:lnSpc>
                <a:spcPct val="95000"/>
              </a:lnSpc>
              <a:defRPr/>
            </a:pPr>
            <a:r>
              <a:rPr lang="en-US" altLang="zh-CN" noProof="1" smtClean="0"/>
              <a:t>　　(6) </a:t>
            </a:r>
            <a:r>
              <a:rPr lang="en-US" altLang="zh-CN" noProof="1" smtClean="0">
                <a:solidFill>
                  <a:srgbClr val="0070C0"/>
                </a:solidFill>
              </a:rPr>
              <a:t>net</a:t>
            </a:r>
            <a:r>
              <a:rPr lang="en-US" altLang="zh-CN" noProof="1" smtClean="0"/>
              <a:t>  Used for Network organizations such as Internet service providers.</a:t>
            </a:r>
          </a:p>
          <a:p>
            <a:pPr>
              <a:lnSpc>
                <a:spcPct val="95000"/>
              </a:lnSpc>
              <a:defRPr/>
            </a:pPr>
            <a:r>
              <a:rPr lang="en-US" altLang="zh-CN" noProof="1" smtClean="0"/>
              <a:t>　　(7) </a:t>
            </a:r>
            <a:r>
              <a:rPr lang="en-US" altLang="zh-CN" noProof="1" smtClean="0">
                <a:solidFill>
                  <a:srgbClr val="7030A0"/>
                </a:solidFill>
              </a:rPr>
              <a:t>org</a:t>
            </a:r>
            <a:r>
              <a:rPr lang="en-US" altLang="zh-CN" noProof="1" smtClean="0"/>
              <a:t>  Used for nonprofit organizations.</a:t>
            </a:r>
          </a:p>
          <a:p>
            <a:pPr>
              <a:lnSpc>
                <a:spcPct val="95000"/>
              </a:lnSpc>
              <a:defRPr/>
            </a:pPr>
            <a:r>
              <a:rPr lang="en-US" altLang="zh-CN" noProof="1" smtClean="0"/>
              <a:t>　　(8) </a:t>
            </a:r>
            <a:r>
              <a:rPr lang="en-US" altLang="zh-CN" noProof="1" smtClean="0">
                <a:solidFill>
                  <a:schemeClr val="accent6">
                    <a:lumMod val="75000"/>
                  </a:schemeClr>
                </a:solidFill>
              </a:rPr>
              <a:t>arpa</a:t>
            </a:r>
            <a:r>
              <a:rPr lang="en-US" altLang="zh-CN" noProof="1" smtClean="0"/>
              <a:t>  Used for inverse address lookups.</a:t>
            </a:r>
            <a:endParaRPr lang="en-US" altLang="zh-CN" noProof="1"/>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42918"/>
            <a:ext cx="8472518" cy="5483245"/>
          </a:xfrm>
        </p:spPr>
        <p:txBody>
          <a:bodyPr>
            <a:normAutofit/>
          </a:bodyPr>
          <a:lstStyle/>
          <a:p>
            <a:pPr>
              <a:lnSpc>
                <a:spcPct val="95000"/>
              </a:lnSpc>
              <a:defRPr/>
            </a:pPr>
            <a:r>
              <a:rPr lang="en-US" altLang="zh-CN" noProof="1" smtClean="0"/>
              <a:t>The structure of the Domain Name System is similar to an </a:t>
            </a:r>
            <a:r>
              <a:rPr lang="en-US" altLang="zh-CN" noProof="1" smtClean="0"/>
              <a:t>inverted </a:t>
            </a:r>
            <a:r>
              <a:rPr lang="en-US" altLang="zh-CN" noProof="1" smtClean="0"/>
              <a:t>tree.</a:t>
            </a:r>
          </a:p>
          <a:p>
            <a:pPr>
              <a:lnSpc>
                <a:spcPct val="95000"/>
              </a:lnSpc>
              <a:defRPr/>
            </a:pPr>
            <a:r>
              <a:rPr lang="en-US" altLang="zh-CN" noProof="1" smtClean="0"/>
              <a:t>In </a:t>
            </a:r>
            <a:r>
              <a:rPr lang="en-US" altLang="zh-CN" noProof="1" smtClean="0"/>
              <a:t>Figure 3-4 you can see that at the top is the root domain with the com through cn </a:t>
            </a:r>
            <a:r>
              <a:rPr lang="en-US" altLang="zh-CN" noProof="1" smtClean="0"/>
              <a:t>domains </a:t>
            </a:r>
            <a:r>
              <a:rPr lang="en-US" altLang="zh-CN" noProof="1" smtClean="0"/>
              <a:t>underneath. </a:t>
            </a:r>
          </a:p>
          <a:p>
            <a:pPr>
              <a:lnSpc>
                <a:spcPct val="95000"/>
              </a:lnSpc>
              <a:defRPr/>
            </a:pPr>
            <a:r>
              <a:rPr lang="en-US" altLang="zh-CN" noProof="1" smtClean="0"/>
              <a:t>Under </a:t>
            </a:r>
            <a:r>
              <a:rPr lang="en-US" altLang="zh-CN" noProof="1" smtClean="0"/>
              <a:t>the com domain are individual business organizations that each their own domain</a:t>
            </a:r>
            <a:r>
              <a:rPr lang="en-US" altLang="zh-CN" noProof="1" smtClean="0"/>
              <a:t>. </a:t>
            </a:r>
            <a:endParaRPr lang="en-US" altLang="zh-CN" noProof="1" smtClean="0"/>
          </a:p>
          <a:p>
            <a:pPr>
              <a:lnSpc>
                <a:spcPct val="95000"/>
              </a:lnSpc>
              <a:defRPr/>
            </a:pPr>
            <a:r>
              <a:rPr lang="en-US" altLang="zh-CN" noProof="1" smtClean="0"/>
              <a:t>Under </a:t>
            </a:r>
            <a:r>
              <a:rPr lang="en-US" altLang="zh-CN" noProof="1" smtClean="0"/>
              <a:t>any particular domain, there can be sub-domains.</a:t>
            </a:r>
            <a:endParaRPr lang="en-US" altLang="zh-CN" noProof="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7"/>
          <p:cNvPicPr>
            <a:picLocks noChangeAspect="1" noChangeArrowheads="1"/>
          </p:cNvPicPr>
          <p:nvPr/>
        </p:nvPicPr>
        <p:blipFill>
          <a:blip r:embed="rId2"/>
          <a:srcRect/>
          <a:stretch>
            <a:fillRect/>
          </a:stretch>
        </p:blipFill>
        <p:spPr bwMode="auto">
          <a:xfrm>
            <a:off x="857224" y="1214422"/>
            <a:ext cx="7570983" cy="3000396"/>
          </a:xfrm>
          <a:prstGeom prst="rect">
            <a:avLst/>
          </a:prstGeom>
          <a:noFill/>
          <a:ln w="9525">
            <a:noFill/>
            <a:miter lim="800000"/>
            <a:headEnd/>
            <a:tailEnd/>
          </a:ln>
        </p:spPr>
      </p:pic>
      <p:sp>
        <p:nvSpPr>
          <p:cNvPr id="3" name="文本框 2"/>
          <p:cNvSpPr txBox="1">
            <a:spLocks noChangeArrowheads="1"/>
          </p:cNvSpPr>
          <p:nvPr/>
        </p:nvSpPr>
        <p:spPr bwMode="auto">
          <a:xfrm>
            <a:off x="857224" y="4786322"/>
            <a:ext cx="7437438" cy="355482"/>
          </a:xfrm>
          <a:prstGeom prst="rect">
            <a:avLst/>
          </a:prstGeom>
          <a:noFill/>
          <a:ln w="9525">
            <a:noFill/>
            <a:miter lim="800000"/>
            <a:headEnd/>
            <a:tailEnd/>
          </a:ln>
        </p:spPr>
        <p:txBody>
          <a:bodyPr>
            <a:spAutoFit/>
          </a:bodyPr>
          <a:lstStyle/>
          <a:p>
            <a:pPr>
              <a:lnSpc>
                <a:spcPct val="95000"/>
              </a:lnSpc>
            </a:pPr>
            <a:r>
              <a:rPr lang="en-US" altLang="zh-CN" sz="1800"/>
              <a:t>Figure 3-4  Domain </a:t>
            </a:r>
            <a:r>
              <a:rPr lang="en-US" altLang="zh-CN" sz="1800"/>
              <a:t>Name </a:t>
            </a:r>
            <a:r>
              <a:rPr lang="en-US" altLang="zh-CN" sz="1800" smtClean="0"/>
              <a:t>System </a:t>
            </a:r>
            <a:r>
              <a:rPr lang="en-US" altLang="zh-CN" sz="1800"/>
              <a:t>is a distributed, hierarchical structure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lnSpc>
                <a:spcPct val="95000"/>
              </a:lnSpc>
              <a:defRPr/>
            </a:pPr>
            <a:r>
              <a:rPr lang="en-US" altLang="zh-CN" b="1" noProof="1" smtClean="0"/>
              <a:t>2. Connecting To The Internet</a:t>
            </a:r>
            <a:r>
              <a:rPr lang="en-US" altLang="zh-CN" noProof="1" smtClean="0"/>
              <a:t/>
            </a:r>
            <a:br>
              <a:rPr lang="en-US" altLang="zh-CN" noProof="1" smtClean="0"/>
            </a:br>
            <a:r>
              <a:rPr lang="en-US" altLang="zh-CN" noProof="1" smtClean="0"/>
              <a:t>(</a:t>
            </a:r>
            <a:r>
              <a:rPr lang="en-US" altLang="zh-CN" noProof="1" smtClean="0"/>
              <a:t>1) </a:t>
            </a:r>
            <a:r>
              <a:rPr lang="en-US" altLang="zh-CN" noProof="1" smtClean="0"/>
              <a:t>Dial-Up </a:t>
            </a:r>
            <a:r>
              <a:rPr lang="en-US" altLang="zh-CN" noProof="1" smtClean="0"/>
              <a:t>Connections</a:t>
            </a:r>
            <a:endParaRPr lang="zh-CN" altLang="en-US"/>
          </a:p>
        </p:txBody>
      </p:sp>
      <p:sp>
        <p:nvSpPr>
          <p:cNvPr id="3" name="内容占位符 2"/>
          <p:cNvSpPr>
            <a:spLocks noGrp="1"/>
          </p:cNvSpPr>
          <p:nvPr>
            <p:ph idx="1"/>
          </p:nvPr>
        </p:nvSpPr>
        <p:spPr/>
        <p:txBody>
          <a:bodyPr>
            <a:normAutofit/>
          </a:bodyPr>
          <a:lstStyle/>
          <a:p>
            <a:pPr algn="just">
              <a:lnSpc>
                <a:spcPct val="95000"/>
              </a:lnSpc>
              <a:defRPr/>
            </a:pPr>
            <a:r>
              <a:rPr lang="en-US" altLang="zh-CN" noProof="1" smtClean="0"/>
              <a:t>　　Dial-Up Connections usually work over regular telephone lines</a:t>
            </a:r>
            <a:r>
              <a:rPr lang="en-US" altLang="zh-CN" noProof="1" smtClean="0"/>
              <a:t>. </a:t>
            </a:r>
            <a:endParaRPr lang="en-US" altLang="zh-CN" noProof="1" smtClean="0"/>
          </a:p>
          <a:p>
            <a:pPr algn="just">
              <a:lnSpc>
                <a:spcPct val="95000"/>
              </a:lnSpc>
              <a:defRPr/>
            </a:pPr>
            <a:r>
              <a:rPr lang="en-US" altLang="zh-CN" noProof="1" smtClean="0"/>
              <a:t>To </a:t>
            </a:r>
            <a:r>
              <a:rPr lang="en-US" altLang="zh-CN" noProof="1" smtClean="0"/>
              <a:t>connect to the Internet your modem (or other appropriate interface device) dials up and connects to a modem attached to your </a:t>
            </a:r>
            <a:r>
              <a:rPr lang="en-US" altLang="zh-CN" noProof="1" smtClean="0"/>
              <a:t>ISP’s </a:t>
            </a:r>
            <a:r>
              <a:rPr lang="en-US" altLang="zh-CN" noProof="1" smtClean="0"/>
              <a:t>computer. </a:t>
            </a:r>
          </a:p>
          <a:p>
            <a:pPr algn="just">
              <a:lnSpc>
                <a:spcPct val="95000"/>
              </a:lnSpc>
              <a:defRPr/>
            </a:pPr>
            <a:r>
              <a:rPr lang="en-US" altLang="zh-CN" noProof="1" smtClean="0"/>
              <a:t>While </a:t>
            </a:r>
            <a:r>
              <a:rPr lang="en-US" altLang="zh-CN" noProof="1" smtClean="0"/>
              <a:t>you are connected, your PC is assigned a temporary IP address for the </a:t>
            </a:r>
            <a:r>
              <a:rPr lang="en-US" altLang="zh-CN" noProof="1" smtClean="0"/>
              <a:t>current </a:t>
            </a:r>
            <a:r>
              <a:rPr lang="en-US" altLang="zh-CN" noProof="1" smtClean="0"/>
              <a:t>session. </a:t>
            </a:r>
            <a:endParaRPr lang="en-US" altLang="zh-CN" noProof="1" smtClean="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85794"/>
            <a:ext cx="8229600" cy="5340369"/>
          </a:xfrm>
        </p:spPr>
        <p:txBody>
          <a:bodyPr>
            <a:normAutofit/>
          </a:bodyPr>
          <a:lstStyle/>
          <a:p>
            <a:pPr algn="just">
              <a:lnSpc>
                <a:spcPct val="95000"/>
              </a:lnSpc>
              <a:defRPr/>
            </a:pPr>
            <a:r>
              <a:rPr lang="en-US" altLang="zh-CN" noProof="1" smtClean="0"/>
              <a:t>At </a:t>
            </a:r>
            <a:r>
              <a:rPr lang="en-US" altLang="zh-CN" noProof="1" smtClean="0"/>
              <a:t>the end of each Internet session, you disconnect from your ISP’s computer to allow another user to connect in </a:t>
            </a:r>
            <a:r>
              <a:rPr lang="en-US" altLang="zh-CN" noProof="1" smtClean="0"/>
              <a:t>your </a:t>
            </a:r>
            <a:r>
              <a:rPr lang="en-US" altLang="zh-CN" noProof="1" smtClean="0"/>
              <a:t>place. </a:t>
            </a:r>
          </a:p>
          <a:p>
            <a:pPr algn="just">
              <a:lnSpc>
                <a:spcPct val="95000"/>
              </a:lnSpc>
              <a:defRPr/>
            </a:pPr>
            <a:r>
              <a:rPr lang="en-US" altLang="zh-CN" noProof="1" smtClean="0"/>
              <a:t>Standard </a:t>
            </a:r>
            <a:r>
              <a:rPr lang="en-US" altLang="zh-CN" noProof="1" smtClean="0"/>
              <a:t>dial-up Internet service uses a conventional dial-up modem rated at a maximum data transfer rate of 56Kb/s</a:t>
            </a:r>
            <a:r>
              <a:rPr lang="en-US" altLang="zh-CN" noProof="1" smtClean="0"/>
              <a:t>. </a:t>
            </a:r>
            <a:endParaRPr lang="en-US" altLang="zh-CN" noProof="1" smtClean="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mtClean="0"/>
              <a:t>(2) </a:t>
            </a:r>
            <a:r>
              <a:rPr lang="en-US" altLang="zh-CN" smtClean="0"/>
              <a:t>ADSL </a:t>
            </a:r>
            <a:r>
              <a:rPr lang="en-US" altLang="zh-CN" smtClean="0"/>
              <a:t>Connection</a:t>
            </a:r>
            <a:endParaRPr lang="zh-CN" altLang="en-US"/>
          </a:p>
        </p:txBody>
      </p:sp>
      <p:sp>
        <p:nvSpPr>
          <p:cNvPr id="3" name="内容占位符 2"/>
          <p:cNvSpPr>
            <a:spLocks noGrp="1"/>
          </p:cNvSpPr>
          <p:nvPr>
            <p:ph idx="1"/>
          </p:nvPr>
        </p:nvSpPr>
        <p:spPr/>
        <p:txBody>
          <a:bodyPr/>
          <a:lstStyle/>
          <a:p>
            <a:pPr algn="just">
              <a:lnSpc>
                <a:spcPct val="95000"/>
              </a:lnSpc>
            </a:pPr>
            <a:r>
              <a:rPr lang="en-US" altLang="zh-CN" b="1" smtClean="0"/>
              <a:t>　　</a:t>
            </a:r>
            <a:r>
              <a:rPr lang="en-US" altLang="zh-CN" smtClean="0"/>
              <a:t>Another type of dial-up connection is ADSL which is the most common way to access the Internet today</a:t>
            </a:r>
            <a:r>
              <a:rPr lang="en-US" altLang="zh-CN" smtClean="0"/>
              <a:t>. </a:t>
            </a:r>
            <a:endParaRPr lang="en-US" altLang="zh-CN" smtClean="0"/>
          </a:p>
          <a:p>
            <a:pPr algn="just">
              <a:lnSpc>
                <a:spcPct val="95000"/>
              </a:lnSpc>
            </a:pPr>
            <a:r>
              <a:rPr lang="en-US" altLang="zh-CN" smtClean="0"/>
              <a:t>Sometimes </a:t>
            </a:r>
            <a:r>
              <a:rPr lang="en-US" altLang="zh-CN" smtClean="0"/>
              <a:t>ADSL is called as broadband accessing, because it provides more wider bandwidth than that the regular modem provides.</a:t>
            </a:r>
          </a:p>
          <a:p>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85794"/>
            <a:ext cx="8229600" cy="5340369"/>
          </a:xfrm>
        </p:spPr>
        <p:txBody>
          <a:bodyPr>
            <a:normAutofit/>
          </a:bodyPr>
          <a:lstStyle/>
          <a:p>
            <a:pPr algn="just">
              <a:lnSpc>
                <a:spcPct val="95000"/>
              </a:lnSpc>
              <a:defRPr/>
            </a:pPr>
            <a:r>
              <a:rPr lang="en-US" altLang="zh-CN" noProof="1" smtClean="0"/>
              <a:t>ADSL was first developed in the 1980s the telecommunications industry’s answer to the cable industry’ request to support video on demand</a:t>
            </a:r>
            <a:r>
              <a:rPr lang="en-US" altLang="zh-CN" noProof="1" smtClean="0"/>
              <a:t>. </a:t>
            </a:r>
            <a:endParaRPr lang="en-US" altLang="zh-CN" noProof="1" smtClean="0"/>
          </a:p>
          <a:p>
            <a:pPr algn="just">
              <a:lnSpc>
                <a:spcPct val="95000"/>
              </a:lnSpc>
              <a:defRPr/>
            </a:pPr>
            <a:r>
              <a:rPr lang="en-US" altLang="zh-CN" noProof="1" smtClean="0"/>
              <a:t>In </a:t>
            </a:r>
            <a:r>
              <a:rPr lang="en-US" altLang="zh-CN" noProof="1" smtClean="0"/>
              <a:t>the middle 1990s, however, it was quickly recognized as a viable technology to enable access to high-speed services such as </a:t>
            </a:r>
            <a:r>
              <a:rPr lang="en-US" altLang="zh-CN" noProof="1" smtClean="0"/>
              <a:t>the </a:t>
            </a:r>
            <a:r>
              <a:rPr lang="en-US" altLang="zh-CN" noProof="1" smtClean="0"/>
              <a:t>Internet.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85794"/>
            <a:ext cx="8229600" cy="5340369"/>
          </a:xfrm>
        </p:spPr>
        <p:txBody>
          <a:bodyPr>
            <a:normAutofit/>
          </a:bodyPr>
          <a:lstStyle/>
          <a:p>
            <a:pPr algn="just">
              <a:lnSpc>
                <a:spcPct val="95000"/>
              </a:lnSpc>
              <a:defRPr/>
            </a:pPr>
            <a:r>
              <a:rPr lang="en-US" altLang="zh-CN" noProof="1" smtClean="0"/>
              <a:t>ADSL </a:t>
            </a:r>
            <a:r>
              <a:rPr lang="en-US" altLang="zh-CN" noProof="1" smtClean="0"/>
              <a:t>delivers asymmetric transmission rates typically up to 9Mb/s downstream (from the CO to the premises) and 16Kb/s to 640Kb/s upstream (from the premises to the CO) as shown in Figure 3-5</a:t>
            </a:r>
            <a:r>
              <a:rPr lang="en-US" altLang="zh-CN" noProof="1" smtClean="0"/>
              <a:t>. </a:t>
            </a:r>
            <a:endParaRPr lang="en-US" altLang="zh-CN" noProof="1" smtClea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14400" y="642918"/>
            <a:ext cx="7772400" cy="5376882"/>
          </a:xfrm>
        </p:spPr>
        <p:txBody>
          <a:bodyPr>
            <a:normAutofit/>
          </a:bodyPr>
          <a:lstStyle/>
          <a:p>
            <a:pPr>
              <a:lnSpc>
                <a:spcPct val="130000"/>
              </a:lnSpc>
            </a:pPr>
            <a:r>
              <a:rPr lang="en-US" altLang="zh-CN" sz="2400" smtClean="0"/>
              <a:t>    </a:t>
            </a:r>
            <a:r>
              <a:rPr lang="zh-CN" altLang="zh-CN" sz="2400" smtClean="0"/>
              <a:t> </a:t>
            </a:r>
            <a:r>
              <a:rPr lang="zh-CN" altLang="zh-CN" sz="2400" smtClean="0"/>
              <a:t>hub                                   	集线器</a:t>
            </a:r>
          </a:p>
          <a:p>
            <a:pPr>
              <a:lnSpc>
                <a:spcPct val="130000"/>
              </a:lnSpc>
            </a:pPr>
            <a:r>
              <a:rPr lang="zh-CN" altLang="zh-CN" sz="2400" smtClean="0"/>
              <a:t>　bridge                                  	桥，网桥</a:t>
            </a:r>
          </a:p>
          <a:p>
            <a:pPr>
              <a:lnSpc>
                <a:spcPct val="130000"/>
              </a:lnSpc>
            </a:pPr>
            <a:r>
              <a:rPr lang="zh-CN" altLang="zh-CN" sz="2400" smtClean="0"/>
              <a:t>　</a:t>
            </a:r>
            <a:r>
              <a:rPr lang="zh-CN" altLang="zh-CN" sz="2400" smtClean="0"/>
              <a:t>MAC</a:t>
            </a:r>
            <a:r>
              <a:rPr lang="en-US" altLang="zh-CN" sz="2400" smtClean="0"/>
              <a:t> </a:t>
            </a:r>
            <a:r>
              <a:rPr lang="zh-CN" altLang="zh-CN" sz="2400" smtClean="0"/>
              <a:t>(</a:t>
            </a:r>
            <a:r>
              <a:rPr lang="zh-CN" altLang="zh-CN" sz="2400" smtClean="0"/>
              <a:t>Medium Access Control)              </a:t>
            </a:r>
          </a:p>
          <a:p>
            <a:pPr>
              <a:lnSpc>
                <a:spcPct val="130000"/>
              </a:lnSpc>
            </a:pPr>
            <a:r>
              <a:rPr lang="zh-CN" altLang="zh-CN" sz="2400" smtClean="0"/>
              <a:t>                         	媒体访问（接入，存取）控制</a:t>
            </a:r>
          </a:p>
          <a:p>
            <a:pPr>
              <a:lnSpc>
                <a:spcPct val="130000"/>
              </a:lnSpc>
            </a:pPr>
            <a:r>
              <a:rPr lang="zh-CN" altLang="zh-CN" sz="2400" smtClean="0"/>
              <a:t>　packet switching                    分组交换</a:t>
            </a:r>
          </a:p>
          <a:p>
            <a:pPr>
              <a:lnSpc>
                <a:spcPct val="130000"/>
              </a:lnSpc>
            </a:pPr>
            <a:r>
              <a:rPr lang="zh-CN" altLang="zh-CN" sz="2400" smtClean="0"/>
              <a:t>　forward                                	转发</a:t>
            </a:r>
          </a:p>
          <a:p>
            <a:pPr>
              <a:lnSpc>
                <a:spcPct val="130000"/>
              </a:lnSpc>
            </a:pPr>
            <a:r>
              <a:rPr lang="zh-CN" altLang="zh-CN" sz="2400" smtClean="0"/>
              <a:t>　broadcasting                           广播</a:t>
            </a:r>
          </a:p>
          <a:p>
            <a:pPr>
              <a:lnSpc>
                <a:spcPct val="130000"/>
              </a:lnSpc>
            </a:pPr>
            <a:r>
              <a:rPr lang="zh-CN" altLang="zh-CN" sz="2400" smtClean="0"/>
              <a:t>　port                                   	端口，移植</a:t>
            </a:r>
          </a:p>
          <a:p>
            <a:pPr>
              <a:lnSpc>
                <a:spcPct val="130000"/>
              </a:lnSpc>
            </a:pPr>
            <a:r>
              <a:rPr lang="zh-CN" altLang="zh-CN" sz="2400" smtClean="0"/>
              <a:t>　Gigabit                                 	吉比特，吉位　</a:t>
            </a:r>
          </a:p>
          <a:p>
            <a:pPr>
              <a:lnSpc>
                <a:spcPct val="130000"/>
              </a:lnSpc>
            </a:pPr>
            <a:endParaRPr lang="zh-CN" altLang="zh-CN" sz="24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8"/>
          <p:cNvPicPr>
            <a:picLocks noChangeAspect="1" noChangeArrowheads="1"/>
          </p:cNvPicPr>
          <p:nvPr/>
        </p:nvPicPr>
        <p:blipFill>
          <a:blip r:embed="rId2"/>
          <a:srcRect/>
          <a:stretch>
            <a:fillRect/>
          </a:stretch>
        </p:blipFill>
        <p:spPr bwMode="auto">
          <a:xfrm>
            <a:off x="428596" y="928670"/>
            <a:ext cx="7870734" cy="3267097"/>
          </a:xfrm>
          <a:prstGeom prst="rect">
            <a:avLst/>
          </a:prstGeom>
          <a:noFill/>
          <a:ln w="9525">
            <a:noFill/>
            <a:miter lim="800000"/>
            <a:headEnd/>
            <a:tailEnd/>
          </a:ln>
        </p:spPr>
      </p:pic>
      <p:sp>
        <p:nvSpPr>
          <p:cNvPr id="3" name="文本框 2"/>
          <p:cNvSpPr txBox="1">
            <a:spLocks noChangeArrowheads="1"/>
          </p:cNvSpPr>
          <p:nvPr/>
        </p:nvSpPr>
        <p:spPr bwMode="auto">
          <a:xfrm>
            <a:off x="2501900" y="5497513"/>
            <a:ext cx="3570298" cy="369332"/>
          </a:xfrm>
          <a:prstGeom prst="rect">
            <a:avLst/>
          </a:prstGeom>
          <a:noFill/>
          <a:ln w="9525">
            <a:noFill/>
            <a:miter lim="800000"/>
            <a:headEnd/>
            <a:tailEnd/>
          </a:ln>
        </p:spPr>
        <p:txBody>
          <a:bodyPr wrap="square">
            <a:spAutoFit/>
          </a:bodyPr>
          <a:lstStyle/>
          <a:p>
            <a:r>
              <a:rPr lang="zh-CN" altLang="en-US"/>
              <a:t>Figure 3-</a:t>
            </a:r>
            <a:r>
              <a:rPr lang="en-US" altLang="zh-CN"/>
              <a:t>5</a:t>
            </a:r>
            <a:r>
              <a:rPr lang="zh-CN" altLang="en-US"/>
              <a:t>  ADSL architecture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85794"/>
            <a:ext cx="8229600" cy="5340369"/>
          </a:xfrm>
        </p:spPr>
        <p:txBody>
          <a:bodyPr>
            <a:normAutofit/>
          </a:bodyPr>
          <a:lstStyle/>
          <a:p>
            <a:pPr>
              <a:lnSpc>
                <a:spcPct val="95000"/>
              </a:lnSpc>
              <a:defRPr/>
            </a:pPr>
            <a:r>
              <a:rPr lang="en-US" altLang="zh-CN" noProof="1" smtClean="0"/>
              <a:t>Like </a:t>
            </a:r>
            <a:r>
              <a:rPr lang="en-US" altLang="zh-CN" noProof="1" smtClean="0"/>
              <a:t>all copper transmission systems, the higher the bit rate, the shorter the range</a:t>
            </a:r>
            <a:r>
              <a:rPr lang="en-US" altLang="zh-CN" noProof="1" smtClean="0"/>
              <a:t>. </a:t>
            </a:r>
            <a:endParaRPr lang="en-US" altLang="zh-CN" noProof="1" smtClean="0"/>
          </a:p>
          <a:p>
            <a:pPr>
              <a:lnSpc>
                <a:spcPct val="95000"/>
              </a:lnSpc>
              <a:defRPr/>
            </a:pPr>
            <a:r>
              <a:rPr lang="en-US" altLang="zh-CN" noProof="1" smtClean="0"/>
              <a:t>A </a:t>
            </a:r>
            <a:r>
              <a:rPr lang="en-US" altLang="zh-CN" noProof="1" smtClean="0"/>
              <a:t>limitation of ADSL transmission is distance: It can only be used within three miles of a telephone switching station, and the speed degrades as the distance gets closer and closer to the three-mile limit.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mtClean="0"/>
              <a:t>(3) </a:t>
            </a:r>
            <a:r>
              <a:rPr lang="en-US" altLang="zh-CN" smtClean="0"/>
              <a:t>Dedicated </a:t>
            </a:r>
            <a:r>
              <a:rPr lang="en-US" altLang="zh-CN" smtClean="0"/>
              <a:t>Connection</a:t>
            </a:r>
            <a:endParaRPr lang="zh-CN" altLang="en-US"/>
          </a:p>
        </p:txBody>
      </p:sp>
      <p:sp>
        <p:nvSpPr>
          <p:cNvPr id="3" name="内容占位符 2"/>
          <p:cNvSpPr>
            <a:spLocks noGrp="1"/>
          </p:cNvSpPr>
          <p:nvPr>
            <p:ph idx="1"/>
          </p:nvPr>
        </p:nvSpPr>
        <p:spPr/>
        <p:txBody>
          <a:bodyPr/>
          <a:lstStyle/>
          <a:p>
            <a:pPr>
              <a:lnSpc>
                <a:spcPct val="90000"/>
              </a:lnSpc>
            </a:pPr>
            <a:r>
              <a:rPr lang="en-US" altLang="zh-CN" smtClean="0"/>
              <a:t>　　Unlike dial-up connections that only connect to your ISP’s computer when you need to access the Internet, dedicated connections keep you continually connected to the Internet</a:t>
            </a:r>
            <a:r>
              <a:rPr lang="en-US" altLang="zh-CN" smtClean="0"/>
              <a:t>. </a:t>
            </a:r>
            <a:endParaRPr lang="en-US" altLang="zh-CN" smtClean="0"/>
          </a:p>
          <a:p>
            <a:pPr>
              <a:lnSpc>
                <a:spcPct val="90000"/>
              </a:lnSpc>
            </a:pPr>
            <a:r>
              <a:rPr lang="en-US" altLang="zh-CN" smtClean="0"/>
              <a:t>With </a:t>
            </a:r>
            <a:r>
              <a:rPr lang="en-US" altLang="zh-CN" smtClean="0"/>
              <a:t>a dedicated connection, your PC is typically issues a static (non-changing) IP address to be used to transfer data back and forth via the </a:t>
            </a:r>
            <a:r>
              <a:rPr lang="en-US" altLang="zh-CN" smtClean="0"/>
              <a:t>Internet</a:t>
            </a:r>
            <a:r>
              <a:rPr lang="en-US" altLang="zh-CN" smtClean="0"/>
              <a:t>.</a:t>
            </a:r>
            <a:endParaRPr lang="en-US" altLang="zh-CN" smtClean="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85794"/>
            <a:ext cx="8229600" cy="5340369"/>
          </a:xfrm>
        </p:spPr>
        <p:txBody>
          <a:bodyPr>
            <a:normAutofit/>
          </a:bodyPr>
          <a:lstStyle/>
          <a:p>
            <a:pPr>
              <a:lnSpc>
                <a:spcPct val="90000"/>
              </a:lnSpc>
            </a:pPr>
            <a:r>
              <a:rPr lang="en-US" altLang="zh-CN" smtClean="0"/>
              <a:t>Types of dedicated Internet connections include connecting through a school or office LAN, as well as ADSL, cable, satellite, and fixed wireless connections.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mtClean="0"/>
              <a:t>(4) </a:t>
            </a:r>
            <a:r>
              <a:rPr lang="en-US" altLang="zh-CN" smtClean="0"/>
              <a:t>Wireless </a:t>
            </a:r>
            <a:r>
              <a:rPr lang="en-US" altLang="zh-CN" smtClean="0"/>
              <a:t>Connection</a:t>
            </a:r>
            <a:endParaRPr lang="zh-CN" altLang="en-US"/>
          </a:p>
        </p:txBody>
      </p:sp>
      <p:sp>
        <p:nvSpPr>
          <p:cNvPr id="3" name="内容占位符 2"/>
          <p:cNvSpPr>
            <a:spLocks noGrp="1"/>
          </p:cNvSpPr>
          <p:nvPr>
            <p:ph idx="1"/>
          </p:nvPr>
        </p:nvSpPr>
        <p:spPr/>
        <p:txBody>
          <a:bodyPr>
            <a:normAutofit/>
          </a:bodyPr>
          <a:lstStyle/>
          <a:p>
            <a:pPr>
              <a:lnSpc>
                <a:spcPct val="90000"/>
              </a:lnSpc>
            </a:pPr>
            <a:r>
              <a:rPr lang="en-US" altLang="zh-CN" smtClean="0"/>
              <a:t>　　Wireless connections do not use a solid substance to connect sending and receiving devices</a:t>
            </a:r>
            <a:r>
              <a:rPr lang="en-US" altLang="zh-CN" smtClean="0"/>
              <a:t>. </a:t>
            </a:r>
            <a:endParaRPr lang="en-US" altLang="zh-CN" smtClean="0"/>
          </a:p>
          <a:p>
            <a:pPr>
              <a:lnSpc>
                <a:spcPct val="90000"/>
              </a:lnSpc>
            </a:pPr>
            <a:r>
              <a:rPr lang="en-US" altLang="zh-CN" smtClean="0"/>
              <a:t>Rather</a:t>
            </a:r>
            <a:r>
              <a:rPr lang="en-US" altLang="zh-CN" smtClean="0"/>
              <a:t>, they use the air itself</a:t>
            </a:r>
            <a:r>
              <a:rPr lang="en-US" altLang="zh-CN" smtClean="0"/>
              <a:t>. </a:t>
            </a:r>
            <a:endParaRPr lang="en-US" altLang="zh-CN" smtClean="0"/>
          </a:p>
          <a:p>
            <a:pPr>
              <a:lnSpc>
                <a:spcPct val="90000"/>
              </a:lnSpc>
            </a:pPr>
            <a:r>
              <a:rPr lang="en-US" altLang="zh-CN" smtClean="0"/>
              <a:t>Primary </a:t>
            </a:r>
            <a:r>
              <a:rPr lang="en-US" altLang="zh-CN" smtClean="0"/>
              <a:t>technologies used for wireless connections are infrared, broadcast radio, microwave, satellite and mobile wireless </a:t>
            </a:r>
            <a:r>
              <a:rPr lang="en-US" altLang="zh-CN" smtClean="0"/>
              <a:t>connections</a:t>
            </a:r>
            <a:r>
              <a:rPr lang="en-US" altLang="zh-CN" smtClean="0"/>
              <a:t>.</a:t>
            </a:r>
            <a:endParaRPr lang="en-US" altLang="zh-CN" smtClean="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mtClean="0"/>
              <a:t>① </a:t>
            </a:r>
            <a:r>
              <a:rPr lang="en-US" altLang="zh-CN" smtClean="0"/>
              <a:t>Infrared</a:t>
            </a:r>
            <a:endParaRPr lang="zh-CN" altLang="en-US"/>
          </a:p>
        </p:txBody>
      </p:sp>
      <p:sp>
        <p:nvSpPr>
          <p:cNvPr id="3" name="内容占位符 2"/>
          <p:cNvSpPr>
            <a:spLocks noGrp="1"/>
          </p:cNvSpPr>
          <p:nvPr>
            <p:ph idx="1"/>
          </p:nvPr>
        </p:nvSpPr>
        <p:spPr/>
        <p:txBody>
          <a:bodyPr>
            <a:normAutofit fontScale="92500" lnSpcReduction="20000"/>
          </a:bodyPr>
          <a:lstStyle/>
          <a:p>
            <a:pPr>
              <a:lnSpc>
                <a:spcPct val="90000"/>
              </a:lnSpc>
            </a:pPr>
            <a:r>
              <a:rPr lang="en-US" altLang="zh-CN" smtClean="0"/>
              <a:t>Infrared </a:t>
            </a:r>
            <a:r>
              <a:rPr lang="en-US" altLang="zh-CN" smtClean="0"/>
              <a:t>uses infrared light waves to communicate over short distances</a:t>
            </a:r>
            <a:r>
              <a:rPr lang="en-US" altLang="zh-CN" smtClean="0"/>
              <a:t>. </a:t>
            </a:r>
            <a:endParaRPr lang="en-US" altLang="zh-CN" smtClean="0"/>
          </a:p>
          <a:p>
            <a:pPr>
              <a:lnSpc>
                <a:spcPct val="90000"/>
              </a:lnSpc>
            </a:pPr>
            <a:r>
              <a:rPr lang="en-US" altLang="zh-CN" smtClean="0"/>
              <a:t>It </a:t>
            </a:r>
            <a:r>
              <a:rPr lang="en-US" altLang="zh-CN" smtClean="0"/>
              <a:t>is sometimes referred to </a:t>
            </a:r>
            <a:r>
              <a:rPr lang="en-US" altLang="zh-CN" smtClean="0"/>
              <a:t>as </a:t>
            </a:r>
            <a:r>
              <a:rPr lang="en-US" altLang="zh-CN" smtClean="0"/>
              <a:t>line-of-sight </a:t>
            </a:r>
            <a:r>
              <a:rPr lang="en-US" altLang="zh-CN" smtClean="0"/>
              <a:t>communication because the light waves can only travel in a straight line</a:t>
            </a:r>
            <a:r>
              <a:rPr lang="en-US" altLang="zh-CN" smtClean="0"/>
              <a:t>. </a:t>
            </a:r>
            <a:endParaRPr lang="en-US" altLang="zh-CN" smtClean="0"/>
          </a:p>
          <a:p>
            <a:pPr>
              <a:lnSpc>
                <a:spcPct val="90000"/>
              </a:lnSpc>
            </a:pPr>
            <a:r>
              <a:rPr lang="en-US" altLang="zh-CN" smtClean="0"/>
              <a:t>This </a:t>
            </a:r>
            <a:r>
              <a:rPr lang="en-US" altLang="zh-CN" smtClean="0"/>
              <a:t>requires that sending and receiving devices must be in clear view of one another without any obstructions blocking that view</a:t>
            </a:r>
            <a:r>
              <a:rPr lang="en-US" altLang="zh-CN" smtClean="0"/>
              <a:t>. </a:t>
            </a:r>
            <a:endParaRPr lang="en-US" altLang="zh-CN" smtClean="0"/>
          </a:p>
          <a:p>
            <a:pPr>
              <a:lnSpc>
                <a:spcPct val="90000"/>
              </a:lnSpc>
            </a:pPr>
            <a:r>
              <a:rPr lang="en-US" altLang="zh-CN" smtClean="0"/>
              <a:t>One </a:t>
            </a:r>
            <a:r>
              <a:rPr lang="en-US" altLang="zh-CN" smtClean="0"/>
              <a:t>of the most common applications is to transfer data and information from a portable device such as a notebook computer or PDA to a desktop </a:t>
            </a:r>
            <a:r>
              <a:rPr lang="en-US" altLang="zh-CN" smtClean="0"/>
              <a:t>computer</a:t>
            </a:r>
            <a:r>
              <a:rPr lang="en-US" altLang="zh-CN" smtClean="0"/>
              <a:t>.</a:t>
            </a:r>
            <a:endParaRPr lang="en-US" altLang="zh-CN" smtClean="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noProof="1" smtClean="0"/>
              <a:t>② </a:t>
            </a:r>
            <a:r>
              <a:rPr lang="en-US" altLang="zh-CN" noProof="1" smtClean="0"/>
              <a:t>Broadcast </a:t>
            </a:r>
            <a:r>
              <a:rPr lang="en-US" altLang="zh-CN" noProof="1" smtClean="0"/>
              <a:t>radio</a:t>
            </a:r>
            <a:endParaRPr lang="zh-CN" altLang="en-US"/>
          </a:p>
        </p:txBody>
      </p:sp>
      <p:sp>
        <p:nvSpPr>
          <p:cNvPr id="3" name="内容占位符 2"/>
          <p:cNvSpPr>
            <a:spLocks noGrp="1"/>
          </p:cNvSpPr>
          <p:nvPr>
            <p:ph idx="1"/>
          </p:nvPr>
        </p:nvSpPr>
        <p:spPr/>
        <p:txBody>
          <a:bodyPr>
            <a:normAutofit fontScale="92500" lnSpcReduction="20000"/>
          </a:bodyPr>
          <a:lstStyle/>
          <a:p>
            <a:pPr>
              <a:lnSpc>
                <a:spcPct val="120000"/>
              </a:lnSpc>
              <a:defRPr/>
            </a:pPr>
            <a:r>
              <a:rPr lang="en-US" altLang="zh-CN" noProof="1" smtClean="0"/>
              <a:t>　　Broadcast radio uses radio signals to communicate with wireless devices</a:t>
            </a:r>
            <a:r>
              <a:rPr lang="en-US" altLang="zh-CN" noProof="1" smtClean="0"/>
              <a:t>. </a:t>
            </a:r>
            <a:endParaRPr lang="en-US" altLang="zh-CN" noProof="1" smtClean="0"/>
          </a:p>
          <a:p>
            <a:pPr>
              <a:lnSpc>
                <a:spcPct val="120000"/>
              </a:lnSpc>
              <a:defRPr/>
            </a:pPr>
            <a:r>
              <a:rPr lang="en-US" altLang="zh-CN" noProof="1" smtClean="0"/>
              <a:t>For </a:t>
            </a:r>
            <a:r>
              <a:rPr lang="en-US" altLang="zh-CN" noProof="1" smtClean="0"/>
              <a:t>example, cellular telephones and many Web-enabled devices use broadcast radio to place telephone calls and/or to connect to </a:t>
            </a:r>
            <a:r>
              <a:rPr lang="en-US" altLang="zh-CN" noProof="1" smtClean="0"/>
              <a:t>the </a:t>
            </a:r>
            <a:r>
              <a:rPr lang="en-US" altLang="zh-CN" noProof="1" smtClean="0"/>
              <a:t>Internet. </a:t>
            </a:r>
          </a:p>
          <a:p>
            <a:pPr>
              <a:lnSpc>
                <a:spcPct val="120000"/>
              </a:lnSpc>
              <a:defRPr/>
            </a:pPr>
            <a:r>
              <a:rPr lang="en-US" altLang="zh-CN" noProof="1" smtClean="0"/>
              <a:t>Some </a:t>
            </a:r>
            <a:r>
              <a:rPr lang="en-US" altLang="zh-CN" noProof="1" smtClean="0"/>
              <a:t>end users connect their notebook or handheld computers to a cellular telephone to access the Web from remote locations</a:t>
            </a:r>
            <a:r>
              <a:rPr lang="en-US" altLang="zh-CN" noProof="1" smtClean="0"/>
              <a:t>. </a:t>
            </a:r>
            <a:endParaRPr lang="en-US" altLang="zh-CN" noProof="1" smtClean="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lnSpc>
                <a:spcPct val="120000"/>
              </a:lnSpc>
              <a:defRPr/>
            </a:pPr>
            <a:r>
              <a:rPr lang="en-US" altLang="zh-CN" noProof="1" smtClean="0"/>
              <a:t>Most </a:t>
            </a:r>
            <a:r>
              <a:rPr lang="en-US" altLang="zh-CN" noProof="1" smtClean="0"/>
              <a:t>of these Web-enabled devices follow a standard known as Wi-Fi (wireless fidelity</a:t>
            </a:r>
            <a:r>
              <a:rPr lang="en-US" altLang="zh-CN" noProof="1" smtClean="0"/>
              <a:t>). </a:t>
            </a:r>
            <a:endParaRPr lang="en-US" altLang="zh-CN" noProof="1" smtClean="0"/>
          </a:p>
          <a:p>
            <a:pPr>
              <a:lnSpc>
                <a:spcPct val="120000"/>
              </a:lnSpc>
              <a:defRPr/>
            </a:pPr>
            <a:r>
              <a:rPr lang="en-US" altLang="zh-CN" noProof="1" smtClean="0"/>
              <a:t>This </a:t>
            </a:r>
            <a:r>
              <a:rPr lang="en-US" altLang="zh-CN" noProof="1" smtClean="0"/>
              <a:t>wireless standard is widely used to connect computers to each other and to the </a:t>
            </a:r>
            <a:r>
              <a:rPr lang="en-US" altLang="zh-CN" noProof="1" smtClean="0"/>
              <a:t>Internet</a:t>
            </a:r>
            <a:r>
              <a:rPr lang="en-US" altLang="zh-CN" noProof="1" smtClean="0"/>
              <a:t>.</a:t>
            </a:r>
            <a:endParaRPr lang="en-US" altLang="zh-CN" noProof="1" smtClean="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mtClean="0"/>
              <a:t>③ </a:t>
            </a:r>
            <a:r>
              <a:rPr lang="en-US" altLang="zh-CN" smtClean="0"/>
              <a:t>Microwave</a:t>
            </a:r>
            <a:endParaRPr lang="zh-CN" altLang="en-US"/>
          </a:p>
        </p:txBody>
      </p:sp>
      <p:sp>
        <p:nvSpPr>
          <p:cNvPr id="3" name="内容占位符 2"/>
          <p:cNvSpPr>
            <a:spLocks noGrp="1"/>
          </p:cNvSpPr>
          <p:nvPr>
            <p:ph idx="1"/>
          </p:nvPr>
        </p:nvSpPr>
        <p:spPr/>
        <p:txBody>
          <a:bodyPr>
            <a:normAutofit lnSpcReduction="10000"/>
          </a:bodyPr>
          <a:lstStyle/>
          <a:p>
            <a:pPr>
              <a:lnSpc>
                <a:spcPct val="90000"/>
              </a:lnSpc>
            </a:pPr>
            <a:r>
              <a:rPr lang="en-US" altLang="zh-CN" smtClean="0"/>
              <a:t>　　Microwave communication uses high-frequency radio waves</a:t>
            </a:r>
            <a:r>
              <a:rPr lang="en-US" altLang="zh-CN" smtClean="0"/>
              <a:t>. </a:t>
            </a:r>
            <a:endParaRPr lang="en-US" altLang="zh-CN" smtClean="0"/>
          </a:p>
          <a:p>
            <a:pPr>
              <a:lnSpc>
                <a:spcPct val="90000"/>
              </a:lnSpc>
            </a:pPr>
            <a:r>
              <a:rPr lang="en-US" altLang="zh-CN" smtClean="0"/>
              <a:t>Like </a:t>
            </a:r>
            <a:r>
              <a:rPr lang="en-US" altLang="zh-CN" smtClean="0"/>
              <a:t>infrared, microwave communication provides line-of-sight communication because microwaves travel in a straight line</a:t>
            </a:r>
            <a:r>
              <a:rPr lang="en-US" altLang="zh-CN" smtClean="0"/>
              <a:t>. </a:t>
            </a:r>
            <a:endParaRPr lang="en-US" altLang="zh-CN" smtClean="0"/>
          </a:p>
          <a:p>
            <a:pPr>
              <a:lnSpc>
                <a:spcPct val="90000"/>
              </a:lnSpc>
            </a:pPr>
            <a:r>
              <a:rPr lang="en-US" altLang="zh-CN" smtClean="0"/>
              <a:t>Because </a:t>
            </a:r>
            <a:r>
              <a:rPr lang="en-US" altLang="zh-CN" smtClean="0"/>
              <a:t>the waves can be transmitted only over relatively short distances, thus, microwave is a good medium for sending data between buildings in a city or on a large college </a:t>
            </a:r>
            <a:r>
              <a:rPr lang="en-US" altLang="zh-CN" smtClean="0"/>
              <a:t>campus</a:t>
            </a:r>
            <a:r>
              <a:rPr lang="en-US" altLang="zh-CN" smtClean="0"/>
              <a:t>.</a:t>
            </a:r>
            <a:endParaRPr lang="en-US" altLang="zh-CN" smtClean="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pPr>
              <a:lnSpc>
                <a:spcPct val="90000"/>
              </a:lnSpc>
            </a:pPr>
            <a:r>
              <a:rPr lang="en-US" altLang="zh-CN" smtClean="0"/>
              <a:t>　　Bluetooth is a short-range wireless communication standard that uses microwaves to transmit data over short distances of up to approximately 33 feet</a:t>
            </a:r>
            <a:r>
              <a:rPr lang="en-US" altLang="zh-CN" smtClean="0"/>
              <a:t>. </a:t>
            </a:r>
            <a:endParaRPr lang="en-US" altLang="zh-CN" smtClean="0"/>
          </a:p>
          <a:p>
            <a:pPr>
              <a:lnSpc>
                <a:spcPct val="90000"/>
              </a:lnSpc>
            </a:pPr>
            <a:r>
              <a:rPr lang="en-US" altLang="zh-CN" smtClean="0"/>
              <a:t>Unlike </a:t>
            </a:r>
            <a:r>
              <a:rPr lang="en-US" altLang="zh-CN" smtClean="0"/>
              <a:t>traditional microwaves, Bluetooth does not require line-of-sight communication</a:t>
            </a:r>
            <a:r>
              <a:rPr lang="en-US" altLang="zh-CN" smtClean="0"/>
              <a:t>. </a:t>
            </a:r>
            <a:endParaRPr lang="en-US" altLang="zh-CN" smtClean="0"/>
          </a:p>
          <a:p>
            <a:pPr>
              <a:lnSpc>
                <a:spcPct val="90000"/>
              </a:lnSpc>
            </a:pPr>
            <a:r>
              <a:rPr lang="en-US" altLang="zh-CN" smtClean="0"/>
              <a:t>Rather</a:t>
            </a:r>
            <a:r>
              <a:rPr lang="en-US" altLang="zh-CN" smtClean="0"/>
              <a:t>, it users radio waves that can pass through nearby walls and other </a:t>
            </a:r>
            <a:r>
              <a:rPr lang="en-US" altLang="zh-CN" smtClean="0"/>
              <a:t>nonmetal </a:t>
            </a:r>
            <a:r>
              <a:rPr lang="en-US" altLang="zh-CN" smtClean="0"/>
              <a:t>barriers.</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14400" y="642918"/>
            <a:ext cx="7772400" cy="5376882"/>
          </a:xfrm>
        </p:spPr>
        <p:txBody>
          <a:bodyPr>
            <a:normAutofit/>
          </a:bodyPr>
          <a:lstStyle/>
          <a:p>
            <a:pPr>
              <a:lnSpc>
                <a:spcPct val="130000"/>
              </a:lnSpc>
            </a:pPr>
            <a:r>
              <a:rPr lang="en-US" altLang="zh-CN" sz="2400" smtClean="0"/>
              <a:t>    </a:t>
            </a:r>
            <a:r>
              <a:rPr lang="zh-CN" altLang="zh-CN" sz="2400" smtClean="0"/>
              <a:t>Tb</a:t>
            </a:r>
            <a:r>
              <a:rPr lang="en-US" altLang="zh-CN" sz="2400" smtClean="0"/>
              <a:t> </a:t>
            </a:r>
            <a:r>
              <a:rPr lang="zh-CN" altLang="zh-CN" sz="2400" smtClean="0"/>
              <a:t>(</a:t>
            </a:r>
            <a:r>
              <a:rPr lang="zh-CN" altLang="zh-CN" sz="2400" smtClean="0"/>
              <a:t>Terabit)                        太[拉]位</a:t>
            </a:r>
          </a:p>
          <a:p>
            <a:pPr>
              <a:lnSpc>
                <a:spcPct val="130000"/>
              </a:lnSpc>
            </a:pPr>
            <a:r>
              <a:rPr lang="zh-CN" altLang="zh-CN" sz="2400" smtClean="0"/>
              <a:t>　frame                                 帧</a:t>
            </a:r>
          </a:p>
          <a:p>
            <a:pPr>
              <a:lnSpc>
                <a:spcPct val="130000"/>
              </a:lnSpc>
            </a:pPr>
            <a:r>
              <a:rPr lang="zh-CN" altLang="zh-CN" sz="2400" smtClean="0"/>
              <a:t>　full-duplex                        全双工，双向同时通讯</a:t>
            </a:r>
          </a:p>
          <a:p>
            <a:pPr>
              <a:lnSpc>
                <a:spcPct val="130000"/>
              </a:lnSpc>
            </a:pPr>
            <a:r>
              <a:rPr lang="zh-CN" altLang="zh-CN" sz="2400" smtClean="0"/>
              <a:t>　half-duplex                       半双工通讯，</a:t>
            </a:r>
            <a:r>
              <a:rPr lang="zh-CN" altLang="en-US" sz="2400" smtClean="0"/>
              <a:t>双</a:t>
            </a:r>
            <a:r>
              <a:rPr lang="zh-CN" altLang="zh-CN" sz="2400" smtClean="0"/>
              <a:t>向交替通讯</a:t>
            </a:r>
          </a:p>
          <a:p>
            <a:pPr>
              <a:lnSpc>
                <a:spcPct val="130000"/>
              </a:lnSpc>
            </a:pPr>
            <a:r>
              <a:rPr lang="zh-CN" altLang="zh-CN" sz="2400" smtClean="0"/>
              <a:t>　point-to-point                   点对点</a:t>
            </a:r>
          </a:p>
          <a:p>
            <a:pPr>
              <a:lnSpc>
                <a:spcPct val="130000"/>
              </a:lnSpc>
            </a:pPr>
            <a:r>
              <a:rPr lang="zh-CN" altLang="zh-CN" sz="2400" smtClean="0"/>
              <a:t>　shared-medium                 共享媒体　</a:t>
            </a:r>
            <a:endParaRPr lang="zh-CN" altLang="zh-CN" sz="24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mtClean="0"/>
              <a:t>④ </a:t>
            </a:r>
            <a:r>
              <a:rPr lang="en-US" altLang="zh-CN" smtClean="0"/>
              <a:t>Satellite</a:t>
            </a:r>
            <a:endParaRPr lang="zh-CN" altLang="en-US"/>
          </a:p>
        </p:txBody>
      </p:sp>
      <p:sp>
        <p:nvSpPr>
          <p:cNvPr id="3" name="内容占位符 2"/>
          <p:cNvSpPr>
            <a:spLocks noGrp="1"/>
          </p:cNvSpPr>
          <p:nvPr>
            <p:ph idx="1"/>
          </p:nvPr>
        </p:nvSpPr>
        <p:spPr/>
        <p:txBody>
          <a:bodyPr>
            <a:normAutofit/>
          </a:bodyPr>
          <a:lstStyle/>
          <a:p>
            <a:pPr>
              <a:lnSpc>
                <a:spcPct val="90000"/>
              </a:lnSpc>
            </a:pPr>
            <a:r>
              <a:rPr lang="en-US" altLang="zh-CN" smtClean="0"/>
              <a:t>　　Satellite can be used to send and receive large volumes of data</a:t>
            </a:r>
            <a:r>
              <a:rPr lang="en-US" altLang="zh-CN" smtClean="0"/>
              <a:t>. </a:t>
            </a:r>
            <a:endParaRPr lang="en-US" altLang="zh-CN" smtClean="0"/>
          </a:p>
          <a:p>
            <a:pPr>
              <a:lnSpc>
                <a:spcPct val="90000"/>
              </a:lnSpc>
            </a:pPr>
            <a:r>
              <a:rPr lang="en-US" altLang="zh-CN" smtClean="0"/>
              <a:t>Uplink </a:t>
            </a:r>
            <a:r>
              <a:rPr lang="en-US" altLang="zh-CN" smtClean="0"/>
              <a:t>is a term relating to sending data to a satellite</a:t>
            </a:r>
            <a:r>
              <a:rPr lang="en-US" altLang="zh-CN" smtClean="0"/>
              <a:t>. </a:t>
            </a:r>
            <a:endParaRPr lang="en-US" altLang="zh-CN" smtClean="0"/>
          </a:p>
          <a:p>
            <a:pPr>
              <a:lnSpc>
                <a:spcPct val="90000"/>
              </a:lnSpc>
            </a:pPr>
            <a:r>
              <a:rPr lang="en-US" altLang="zh-CN" smtClean="0"/>
              <a:t>Downlink </a:t>
            </a:r>
            <a:r>
              <a:rPr lang="en-US" altLang="zh-CN" smtClean="0"/>
              <a:t>refers to receiving data from a satellite</a:t>
            </a:r>
            <a:r>
              <a:rPr lang="en-US" altLang="zh-CN" smtClean="0"/>
              <a:t>. </a:t>
            </a:r>
            <a:endParaRPr lang="en-US" altLang="zh-CN" smtClean="0"/>
          </a:p>
          <a:p>
            <a:pPr>
              <a:lnSpc>
                <a:spcPct val="90000"/>
              </a:lnSpc>
            </a:pPr>
            <a:r>
              <a:rPr lang="en-US" altLang="zh-CN" smtClean="0"/>
              <a:t>The </a:t>
            </a:r>
            <a:r>
              <a:rPr lang="en-US" altLang="zh-CN" smtClean="0"/>
              <a:t>major drawback to satellite communication is that bad weather can sometimes interrupt the flow of </a:t>
            </a:r>
            <a:r>
              <a:rPr lang="en-US" altLang="zh-CN" smtClean="0"/>
              <a:t>data</a:t>
            </a:r>
            <a:r>
              <a:rPr lang="en-US" altLang="zh-CN" smtClean="0"/>
              <a:t>.</a:t>
            </a:r>
            <a:endParaRPr lang="en-US" altLang="zh-CN" smtClean="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pPr>
              <a:lnSpc>
                <a:spcPct val="90000"/>
              </a:lnSpc>
            </a:pPr>
            <a:r>
              <a:rPr lang="en-US" altLang="zh-CN" smtClean="0"/>
              <a:t>　　One of the most interesting applications of satellite communications is for global positioning</a:t>
            </a:r>
            <a:r>
              <a:rPr lang="en-US" altLang="zh-CN" smtClean="0"/>
              <a:t>. </a:t>
            </a:r>
            <a:endParaRPr lang="en-US" altLang="zh-CN" smtClean="0"/>
          </a:p>
          <a:p>
            <a:pPr>
              <a:lnSpc>
                <a:spcPct val="90000"/>
              </a:lnSpc>
            </a:pPr>
            <a:r>
              <a:rPr lang="en-US" altLang="zh-CN" smtClean="0"/>
              <a:t>A </a:t>
            </a:r>
            <a:r>
              <a:rPr lang="en-US" altLang="zh-CN" smtClean="0"/>
              <a:t>network of 24 satellites owned and managed by the Defense Department continuously sends location information to earth</a:t>
            </a:r>
            <a:r>
              <a:rPr lang="en-US" altLang="zh-CN" smtClean="0"/>
              <a:t>. </a:t>
            </a:r>
            <a:endParaRPr lang="en-US" altLang="zh-CN" smtClean="0"/>
          </a:p>
          <a:p>
            <a:pPr>
              <a:lnSpc>
                <a:spcPct val="90000"/>
              </a:lnSpc>
            </a:pPr>
            <a:r>
              <a:rPr lang="en-US" altLang="zh-CN" smtClean="0"/>
              <a:t>Global </a:t>
            </a:r>
            <a:r>
              <a:rPr lang="en-US" altLang="zh-CN" smtClean="0"/>
              <a:t>positioning system (GPS) devices use that information to uniquely determine the geographical location of the device.</a:t>
            </a:r>
          </a:p>
          <a:p>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mtClean="0"/>
              <a:t>⑤ Mobile </a:t>
            </a:r>
            <a:r>
              <a:rPr lang="en-US" altLang="zh-CN" smtClean="0"/>
              <a:t>Wireless </a:t>
            </a:r>
            <a:r>
              <a:rPr lang="en-US" altLang="zh-CN" smtClean="0"/>
              <a:t>Connection</a:t>
            </a:r>
            <a:endParaRPr lang="zh-CN" altLang="en-US"/>
          </a:p>
        </p:txBody>
      </p:sp>
      <p:sp>
        <p:nvSpPr>
          <p:cNvPr id="3" name="内容占位符 2"/>
          <p:cNvSpPr>
            <a:spLocks noGrp="1"/>
          </p:cNvSpPr>
          <p:nvPr>
            <p:ph idx="1"/>
          </p:nvPr>
        </p:nvSpPr>
        <p:spPr/>
        <p:txBody>
          <a:bodyPr>
            <a:normAutofit/>
          </a:bodyPr>
          <a:lstStyle/>
          <a:p>
            <a:pPr>
              <a:lnSpc>
                <a:spcPct val="90000"/>
              </a:lnSpc>
            </a:pPr>
            <a:r>
              <a:rPr lang="en-US" altLang="zh-CN" smtClean="0"/>
              <a:t>　　Unlike satellite and fixed wireless connections, which use a cable to connect the modem to some type of fixed transceiver, mobile wireless connections allow the device to be moved from place to place</a:t>
            </a:r>
            <a:r>
              <a:rPr lang="en-US" altLang="zh-CN" smtClean="0"/>
              <a:t>. </a:t>
            </a:r>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lnSpc>
                <a:spcPct val="90000"/>
              </a:lnSpc>
            </a:pPr>
            <a:r>
              <a:rPr lang="en-US" altLang="zh-CN" smtClean="0"/>
              <a:t>Consequently</a:t>
            </a:r>
            <a:r>
              <a:rPr lang="en-US" altLang="zh-CN" smtClean="0"/>
              <a:t>, most handheld PCs and other mobile devices (like Web-enable cell phones) use a mobile wireless connection and access the Internet through the same wireless network as cell phones and messaging devices</a:t>
            </a:r>
            <a:r>
              <a:rPr lang="en-US" altLang="zh-CN" smtClean="0"/>
              <a:t>. </a:t>
            </a:r>
            <a:endParaRPr lang="en-US" altLang="zh-CN" smtClean="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86116" y="3357562"/>
            <a:ext cx="2109873" cy="369332"/>
          </a:xfrm>
          <a:prstGeom prst="rect">
            <a:avLst/>
          </a:prstGeom>
          <a:noFill/>
        </p:spPr>
        <p:txBody>
          <a:bodyPr wrap="none" rtlCol="0">
            <a:spAutoFit/>
          </a:bodyPr>
          <a:lstStyle/>
          <a:p>
            <a:r>
              <a:rPr lang="en-US" altLang="zh-CN" smtClean="0"/>
              <a:t>The End of this Section</a:t>
            </a:r>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smtClean="0"/>
              <a:t>3.1.1 ETHERNET</a:t>
            </a:r>
            <a:endParaRPr lang="zh-CN" altLang="en-US"/>
          </a:p>
        </p:txBody>
      </p:sp>
      <p:sp>
        <p:nvSpPr>
          <p:cNvPr id="3" name="内容占位符 2"/>
          <p:cNvSpPr>
            <a:spLocks noGrp="1"/>
          </p:cNvSpPr>
          <p:nvPr>
            <p:ph idx="1"/>
          </p:nvPr>
        </p:nvSpPr>
        <p:spPr>
          <a:xfrm>
            <a:off x="285720" y="1447800"/>
            <a:ext cx="8401080" cy="3910026"/>
          </a:xfrm>
        </p:spPr>
        <p:txBody>
          <a:bodyPr>
            <a:normAutofit fontScale="92500" lnSpcReduction="20000"/>
          </a:bodyPr>
          <a:lstStyle/>
          <a:p>
            <a:pPr algn="just">
              <a:lnSpc>
                <a:spcPct val="125000"/>
              </a:lnSpc>
              <a:defRPr/>
            </a:pPr>
            <a:r>
              <a:rPr lang="en-US" altLang="zh-CN" sz="2400" noProof="1" smtClean="0"/>
              <a:t>A local area network (LAN) is a computer network that interconnects computers within a limited area such as a home, school, computer laboratory, or office building, using </a:t>
            </a:r>
            <a:r>
              <a:rPr lang="en-US" altLang="zh-CN" sz="2400" noProof="1" smtClean="0"/>
              <a:t>network </a:t>
            </a:r>
            <a:r>
              <a:rPr lang="en-US" altLang="zh-CN" sz="2400" noProof="1" smtClean="0"/>
              <a:t>media. </a:t>
            </a:r>
            <a:r>
              <a:rPr lang="en-US" altLang="zh-CN" sz="2400" noProof="1" smtClean="0"/>
              <a:t>The defining characteristics of LANs, in contrast to wide area networks (WANs), include their smaller geographic area, and non-inclusion of leased telecommunication lines.</a:t>
            </a:r>
          </a:p>
          <a:p>
            <a:pPr algn="just">
              <a:lnSpc>
                <a:spcPct val="125000"/>
              </a:lnSpc>
              <a:defRPr/>
            </a:pPr>
            <a:r>
              <a:rPr lang="en-US" altLang="zh-CN" sz="2400" noProof="1" smtClean="0"/>
              <a:t>	ARCNET, Token Ring and other technology standards have been used in the past, but Ethernet over twisted pair cabling, and Wi-Fi are the two most common technologies currently used to build LANs.</a:t>
            </a: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00108"/>
            <a:ext cx="8229600" cy="5007183"/>
          </a:xfrm>
        </p:spPr>
        <p:txBody>
          <a:bodyPr>
            <a:normAutofit/>
          </a:bodyPr>
          <a:lstStyle/>
          <a:p>
            <a:pPr algn="just">
              <a:lnSpc>
                <a:spcPct val="125000"/>
              </a:lnSpc>
              <a:defRPr/>
            </a:pPr>
            <a:r>
              <a:rPr lang="en-US" altLang="zh-CN" sz="2400" noProof="1" smtClean="0"/>
              <a:t>Network topology describes the layout of interconnections between devices and network segments. At the Data Link Layer and Physical Layer, a wide variety of LAN topologies have been used, including ring, bus, mesh and star, but the most common LAN topology in use today is </a:t>
            </a:r>
            <a:r>
              <a:rPr lang="en-US" altLang="zh-CN" sz="2400" noProof="1" smtClean="0"/>
              <a:t>switched </a:t>
            </a:r>
            <a:r>
              <a:rPr lang="en-US" altLang="zh-CN" sz="2400" noProof="1" smtClean="0"/>
              <a:t>Ethernet. </a:t>
            </a:r>
          </a:p>
          <a:p>
            <a:pPr algn="just">
              <a:lnSpc>
                <a:spcPct val="125000"/>
              </a:lnSpc>
              <a:defRPr/>
            </a:pPr>
            <a:r>
              <a:rPr lang="en-US" altLang="zh-CN" sz="2400" noProof="1" smtClean="0"/>
              <a:t>At </a:t>
            </a:r>
            <a:r>
              <a:rPr lang="en-US" altLang="zh-CN" sz="2400" noProof="1" smtClean="0"/>
              <a:t>the higher layers, the Internet Protocol (TCP/IP) has become the standard, replacing NetBEUI, IPX/SPX, AppleTalk and others.</a:t>
            </a:r>
            <a:endParaRPr lang="zh-CN" altLang="en-US"/>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龙腾四海">
  <a:themeElements>
    <a:clrScheme name="龙腾四海">
      <a:dk1>
        <a:sysClr val="windowText" lastClr="000000"/>
      </a:dk1>
      <a:lt1>
        <a:sysClr val="window" lastClr="FFFFFF"/>
      </a:lt1>
      <a:dk2>
        <a:srgbClr val="001B36"/>
      </a:dk2>
      <a:lt2>
        <a:srgbClr val="EDF8FE"/>
      </a:lt2>
      <a:accent1>
        <a:srgbClr val="477AB1"/>
      </a:accent1>
      <a:accent2>
        <a:srgbClr val="51848E"/>
      </a:accent2>
      <a:accent3>
        <a:srgbClr val="7B9B57"/>
      </a:accent3>
      <a:accent4>
        <a:srgbClr val="8B8D8C"/>
      </a:accent4>
      <a:accent5>
        <a:srgbClr val="8B7396"/>
      </a:accent5>
      <a:accent6>
        <a:srgbClr val="E89A53"/>
      </a:accent6>
      <a:hlink>
        <a:srgbClr val="0080FF"/>
      </a:hlink>
      <a:folHlink>
        <a:srgbClr val="FF00FF"/>
      </a:folHlink>
    </a:clrScheme>
    <a:fontScheme name="龙腾四海">
      <a:majorFont>
        <a:latin typeface="Maiandra GD"/>
        <a:ea typeface=""/>
        <a:cs typeface=""/>
        <a:font script="CYRL" typeface="Times New Roman"/>
        <a:font script="GREK" typeface="Times New Roman"/>
        <a:font script="Jpan" typeface="ＭＳ Ｐゴシック"/>
        <a:font script="Hang" typeface="HY중고딕"/>
        <a:font script="Hans" typeface="隶书"/>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ambria"/>
        <a:ea typeface=""/>
        <a:cs typeface=""/>
        <a:font script="Jpan" typeface="ＭＳ Ｐ明朝"/>
        <a:font script="Hang" typeface="HY견명조"/>
        <a:font script="Hans" typeface="华文楷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龙腾四海">
      <a:fillStyleLst>
        <a:solidFill>
          <a:schemeClr val="phClr">
            <a:tint val="100000"/>
            <a:shade val="100000"/>
            <a:hueMod val="100000"/>
            <a:satMod val="100000"/>
          </a:schemeClr>
        </a:solidFill>
        <a:gradFill rotWithShape="1">
          <a:gsLst>
            <a:gs pos="0">
              <a:schemeClr val="phClr">
                <a:tint val="100000"/>
                <a:shade val="50000"/>
                <a:hueMod val="100000"/>
                <a:satMod val="250000"/>
              </a:schemeClr>
            </a:gs>
            <a:gs pos="75000">
              <a:schemeClr val="phClr">
                <a:tint val="80000"/>
                <a:shade val="100000"/>
                <a:hueMod val="100000"/>
                <a:satMod val="375000"/>
              </a:schemeClr>
            </a:gs>
            <a:gs pos="100000">
              <a:schemeClr val="phClr">
                <a:tint val="50000"/>
                <a:shade val="100000"/>
                <a:hueMod val="100000"/>
                <a:satMod val="500000"/>
              </a:schemeClr>
            </a:gs>
          </a:gsLst>
          <a:lin ang="16200000" scaled="1"/>
        </a:gradFill>
        <a:blipFill>
          <a:blip xmlns:r="http://schemas.openxmlformats.org/officeDocument/2006/relationships" r:embed="rId1">
            <a:duotone>
              <a:schemeClr val="phClr">
                <a:tint val="100000"/>
                <a:shade val="50000"/>
                <a:hueMod val="100000"/>
                <a:satMod val="100000"/>
              </a:schemeClr>
              <a:schemeClr val="phClr">
                <a:tint val="100000"/>
                <a:shade val="75000"/>
                <a:hueMod val="100000"/>
                <a:satMod val="100000"/>
              </a:schemeClr>
            </a:duotone>
          </a:blip>
          <a:tile tx="0" ty="0" sx="50000" sy="50000" flip="none" algn="ctr"/>
        </a:blip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glow>
              <a:schemeClr val="phClr">
                <a:tint val="100000"/>
                <a:shade val="100000"/>
                <a:hueMod val="100000"/>
                <a:satMod val="100000"/>
              </a:schemeClr>
            </a:glow>
          </a:effectLst>
        </a:effectStyle>
        <a:effectStyle>
          <a:effectLst>
            <a:glow>
              <a:schemeClr val="phClr">
                <a:tint val="100000"/>
                <a:shade val="100000"/>
                <a:hueMod val="100000"/>
                <a:satMod val="100000"/>
              </a:schemeClr>
            </a:glow>
          </a:effectLst>
          <a:scene3d>
            <a:camera prst="orthographicFront" fov="0">
              <a:rot lat="0" lon="0" rev="0"/>
            </a:camera>
            <a:lightRig rig="threePt" dir="tl">
              <a:rot lat="0" lon="0" rev="0"/>
            </a:lightRig>
          </a:scene3d>
          <a:sp3d prstMaterial="metal">
            <a:bevelT w="12700" h="12700" prst="relaxedInset"/>
            <a:contourClr>
              <a:schemeClr val="phClr">
                <a:tint val="100000"/>
                <a:shade val="100000"/>
                <a:hueMod val="100000"/>
                <a:satMod val="100000"/>
              </a:schemeClr>
            </a:contourClr>
          </a:sp3d>
        </a:effectStyle>
        <a:effectStyle>
          <a:effectLst>
            <a:glow>
              <a:schemeClr val="phClr">
                <a:tint val="100000"/>
                <a:shade val="100000"/>
                <a:hueMod val="100000"/>
                <a:satMod val="100000"/>
              </a:schemeClr>
            </a:glow>
            <a:outerShdw blurRad="44450" dist="50800" dir="3300000" sx="99000" sy="99000" algn="tl" rotWithShape="0">
              <a:srgbClr val="000000">
                <a:alpha val="55000"/>
              </a:srgbClr>
            </a:outerShdw>
          </a:effectLst>
          <a:scene3d>
            <a:camera prst="orthographicFront">
              <a:rot lat="0" lon="0" rev="0"/>
            </a:camera>
            <a:lightRig rig="contrasting" dir="tl">
              <a:rot lat="0" lon="0" rev="14220000"/>
            </a:lightRig>
          </a:scene3d>
          <a:sp3d prstMaterial="dkEdge">
            <a:bevelT w="63500" h="63500"/>
            <a:bevelB w="0" h="0"/>
            <a:contourClr>
              <a:schemeClr val="phClr">
                <a:tint val="100000"/>
                <a:shade val="100000"/>
                <a:hueMod val="100000"/>
                <a:satMod val="100000"/>
              </a:schemeClr>
            </a:contourClr>
          </a:sp3d>
        </a:effectStyle>
      </a:effectStyleLst>
      <a:bgFillStyleLst>
        <a:solidFill>
          <a:schemeClr val="phClr">
            <a:tint val="100000"/>
            <a:shade val="100000"/>
            <a:hueMod val="100000"/>
            <a:satMod val="100000"/>
          </a:schemeClr>
        </a:solidFill>
        <a:gradFill rotWithShape="1">
          <a:gsLst>
            <a:gs pos="0">
              <a:schemeClr val="bg1">
                <a:tint val="100000"/>
                <a:shade val="100000"/>
                <a:hueMod val="100000"/>
                <a:satMod val="150000"/>
              </a:schemeClr>
            </a:gs>
            <a:gs pos="55000">
              <a:schemeClr val="bg1">
                <a:tint val="100000"/>
                <a:shade val="90000"/>
                <a:hueMod val="100000"/>
                <a:satMod val="375000"/>
              </a:schemeClr>
            </a:gs>
            <a:gs pos="100000">
              <a:schemeClr val="phClr">
                <a:tint val="88000"/>
                <a:shade val="100000"/>
                <a:hueMod val="100000"/>
                <a:satMod val="500000"/>
              </a:schemeClr>
            </a:gs>
          </a:gsLst>
          <a:lin ang="5400000" scaled="1"/>
        </a:gradFill>
        <a:blipFill>
          <a:blip xmlns:r="http://schemas.openxmlformats.org/officeDocument/2006/relationships" r:embed="rId2">
            <a:duotone>
              <a:schemeClr val="phClr">
                <a:shade val="30000"/>
                <a:satMod val="555000"/>
              </a:schemeClr>
              <a:schemeClr val="phClr">
                <a:tint val="96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Dragon</Template>
  <TotalTime>294</TotalTime>
  <Words>1835</Words>
  <Application>Microsoft Office PowerPoint</Application>
  <PresentationFormat>全屏显示(4:3)</PresentationFormat>
  <Paragraphs>288</Paragraphs>
  <Slides>74</Slides>
  <Notes>2</Notes>
  <HiddenSlides>0</HiddenSlides>
  <MMClips>0</MMClips>
  <ScaleCrop>false</ScaleCrop>
  <HeadingPairs>
    <vt:vector size="4" baseType="variant">
      <vt:variant>
        <vt:lpstr>主题</vt:lpstr>
      </vt:variant>
      <vt:variant>
        <vt:i4>1</vt:i4>
      </vt:variant>
      <vt:variant>
        <vt:lpstr>幻灯片标题</vt:lpstr>
      </vt:variant>
      <vt:variant>
        <vt:i4>74</vt:i4>
      </vt:variant>
    </vt:vector>
  </HeadingPairs>
  <TitlesOfParts>
    <vt:vector size="75" baseType="lpstr">
      <vt:lpstr>龙腾四海</vt:lpstr>
      <vt:lpstr>专业外语</vt:lpstr>
      <vt:lpstr>PART 1  COMPUTER ARCHITETURE AND COMPUTER NETWORK  CHAPTER 3 Computer Network  3.1  LOCAL AREA NETWORKS (LANs) 3.1.1  ETHERNET  </vt:lpstr>
      <vt:lpstr>KEYWORDS</vt:lpstr>
      <vt:lpstr>幻灯片 4</vt:lpstr>
      <vt:lpstr>幻灯片 5</vt:lpstr>
      <vt:lpstr>幻灯片 6</vt:lpstr>
      <vt:lpstr>幻灯片 7</vt:lpstr>
      <vt:lpstr>3.1.1 ETHERNET</vt:lpstr>
      <vt:lpstr>幻灯片 9</vt:lpstr>
      <vt:lpstr>幻灯片 10</vt:lpstr>
      <vt:lpstr>幻灯片 11</vt:lpstr>
      <vt:lpstr>1. Network switch</vt:lpstr>
      <vt:lpstr>幻灯片 13</vt:lpstr>
      <vt:lpstr>2. 10 Gigabit Ethernet</vt:lpstr>
      <vt:lpstr>幻灯片 15</vt:lpstr>
      <vt:lpstr>3. Terabit Ethernet</vt:lpstr>
      <vt:lpstr>3.1.2 WI-FI BLUETOOTH</vt:lpstr>
      <vt:lpstr>KEYWORDS</vt:lpstr>
      <vt:lpstr>幻灯片 19</vt:lpstr>
      <vt:lpstr>幻灯片 20</vt:lpstr>
      <vt:lpstr>幻灯片 21</vt:lpstr>
      <vt:lpstr>幻灯片 22</vt:lpstr>
      <vt:lpstr>1. Wi-Fi</vt:lpstr>
      <vt:lpstr>幻灯片 24</vt:lpstr>
      <vt:lpstr>幻灯片 25</vt:lpstr>
      <vt:lpstr>幻灯片 26</vt:lpstr>
      <vt:lpstr>幻灯片 27</vt:lpstr>
      <vt:lpstr>幻灯片 28</vt:lpstr>
      <vt:lpstr>幻灯片 29</vt:lpstr>
      <vt:lpstr>2. Bluetooth</vt:lpstr>
      <vt:lpstr>幻灯片 31</vt:lpstr>
      <vt:lpstr>幻灯片 32</vt:lpstr>
      <vt:lpstr>幻灯片 33</vt:lpstr>
      <vt:lpstr>幻灯片 34</vt:lpstr>
      <vt:lpstr>幻灯片 35</vt:lpstr>
      <vt:lpstr>3. Bluetooth vs. Wi-Fi</vt:lpstr>
      <vt:lpstr>幻灯片 37</vt:lpstr>
      <vt:lpstr>幻灯片 38</vt:lpstr>
      <vt:lpstr>幻灯片 39</vt:lpstr>
      <vt:lpstr>3.2 THE INTERNET</vt:lpstr>
      <vt:lpstr>KEYWORDS</vt:lpstr>
      <vt:lpstr>幻灯片 42</vt:lpstr>
      <vt:lpstr>幻灯片 43</vt:lpstr>
      <vt:lpstr>幻灯片 44</vt:lpstr>
      <vt:lpstr>幻灯片 45</vt:lpstr>
      <vt:lpstr>幻灯片 46</vt:lpstr>
      <vt:lpstr>1. The Domain Name System (DNS)</vt:lpstr>
      <vt:lpstr>幻灯片 48</vt:lpstr>
      <vt:lpstr>幻灯片 49</vt:lpstr>
      <vt:lpstr>幻灯片 50</vt:lpstr>
      <vt:lpstr>幻灯片 51</vt:lpstr>
      <vt:lpstr>幻灯片 52</vt:lpstr>
      <vt:lpstr>幻灯片 53</vt:lpstr>
      <vt:lpstr>幻灯片 54</vt:lpstr>
      <vt:lpstr>2. Connecting To The Internet (1) Dial-Up Connections</vt:lpstr>
      <vt:lpstr>幻灯片 56</vt:lpstr>
      <vt:lpstr>(2) ADSL Connection</vt:lpstr>
      <vt:lpstr>幻灯片 58</vt:lpstr>
      <vt:lpstr>幻灯片 59</vt:lpstr>
      <vt:lpstr>幻灯片 60</vt:lpstr>
      <vt:lpstr>幻灯片 61</vt:lpstr>
      <vt:lpstr>(3) Dedicated Connection</vt:lpstr>
      <vt:lpstr>幻灯片 63</vt:lpstr>
      <vt:lpstr>(4) Wireless Connection</vt:lpstr>
      <vt:lpstr>① Infrared</vt:lpstr>
      <vt:lpstr>② Broadcast radio</vt:lpstr>
      <vt:lpstr>幻灯片 67</vt:lpstr>
      <vt:lpstr>③ Microwave</vt:lpstr>
      <vt:lpstr>幻灯片 69</vt:lpstr>
      <vt:lpstr>④ Satellite</vt:lpstr>
      <vt:lpstr>幻灯片 71</vt:lpstr>
      <vt:lpstr>⑤ Mobile Wireless Connection</vt:lpstr>
      <vt:lpstr>幻灯片 73</vt:lpstr>
      <vt:lpstr>幻灯片 74</vt:lpstr>
    </vt:vector>
  </TitlesOfParts>
  <Company>微软中国</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专业外语</dc:title>
  <dc:creator>Administrator</dc:creator>
  <cp:lastModifiedBy>Administrator</cp:lastModifiedBy>
  <cp:revision>85</cp:revision>
  <dcterms:created xsi:type="dcterms:W3CDTF">2023-01-17T01:06:14Z</dcterms:created>
  <dcterms:modified xsi:type="dcterms:W3CDTF">2023-01-22T08:07:38Z</dcterms:modified>
</cp:coreProperties>
</file>